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4067" r:id="rId1"/>
  </p:sldMasterIdLst>
  <p:notesMasterIdLst>
    <p:notesMasterId r:id="rId23"/>
  </p:notesMasterIdLst>
  <p:handoutMasterIdLst>
    <p:handoutMasterId r:id="rId24"/>
  </p:handoutMasterIdLst>
  <p:sldIdLst>
    <p:sldId id="2205" r:id="rId2"/>
    <p:sldId id="2322" r:id="rId3"/>
    <p:sldId id="2286" r:id="rId4"/>
    <p:sldId id="2332" r:id="rId5"/>
    <p:sldId id="2333" r:id="rId6"/>
    <p:sldId id="2324" r:id="rId7"/>
    <p:sldId id="2325" r:id="rId8"/>
    <p:sldId id="2326" r:id="rId9"/>
    <p:sldId id="2327" r:id="rId10"/>
    <p:sldId id="2334" r:id="rId11"/>
    <p:sldId id="2328" r:id="rId12"/>
    <p:sldId id="2329" r:id="rId13"/>
    <p:sldId id="2344" r:id="rId14"/>
    <p:sldId id="2342" r:id="rId15"/>
    <p:sldId id="2337" r:id="rId16"/>
    <p:sldId id="2338" r:id="rId17"/>
    <p:sldId id="2339" r:id="rId18"/>
    <p:sldId id="2340" r:id="rId19"/>
    <p:sldId id="2341" r:id="rId20"/>
    <p:sldId id="2345" r:id="rId21"/>
    <p:sldId id="2305" r:id="rId22"/>
  </p:sldIdLst>
  <p:sldSz cx="9144000" cy="5143500" type="screen16x9"/>
  <p:notesSz cx="6797675" cy="9928225"/>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37DCED"/>
    <a:srgbClr val="3977D3"/>
    <a:srgbClr val="99CCFF"/>
    <a:srgbClr val="FFA00A"/>
    <a:srgbClr val="F97E39"/>
    <a:srgbClr val="CCFFCC"/>
    <a:srgbClr val="4FD1FF"/>
    <a:srgbClr val="FFFF99"/>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AF606853-7671-496A-8E4F-DF71F8EC918B}" styleName="深色样式 1 - 强调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38B1855-1B75-4FBE-930C-398BA8C253C6}" styleName="主题样式 2 - 强调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D083AE6-46FA-4A59-8FB0-9F97EB10719F}" styleName="浅色样式 3 - 强调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4C1A8A3-306A-4EB7-A6B1-4F7E0EB9C5D6}" styleName="中度样式 3 - 强调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中度样式 3 - 强调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E25E649-3F16-4E02-A733-19D2CDBF48F0}" styleName="中度样式 3 - 强调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27102A9-8310-4765-A935-A1911B00CA55}" styleName="浅色样式 1 - 强调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B9631B5-78F2-41C9-869B-9F39066F8104}" styleName="中度样式 3 - 强调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中度样式 3 - 强调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59" autoAdjust="0"/>
    <p:restoredTop sz="91451" autoAdjust="0"/>
  </p:normalViewPr>
  <p:slideViewPr>
    <p:cSldViewPr>
      <p:cViewPr varScale="1">
        <p:scale>
          <a:sx n="158" d="100"/>
          <a:sy n="158" d="100"/>
        </p:scale>
        <p:origin x="396" y="132"/>
      </p:cViewPr>
      <p:guideLst>
        <p:guide orient="horz" pos="2160"/>
        <p:guide pos="2880"/>
        <p:guide orient="horz" pos="162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2834"/>
    </p:cViewPr>
  </p:sorterViewPr>
  <p:notesViewPr>
    <p:cSldViewPr>
      <p:cViewPr varScale="1">
        <p:scale>
          <a:sx n="55" d="100"/>
          <a:sy n="55" d="100"/>
        </p:scale>
        <p:origin x="2628"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6400" cy="496412"/>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49688" y="0"/>
            <a:ext cx="2946400" cy="496412"/>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B29FF652-BEF6-4F6C-A39A-27EA294FDFE7}" type="datetimeFigureOut">
              <a:rPr lang="zh-CN" altLang="en-US"/>
              <a:pPr>
                <a:defRPr/>
              </a:pPr>
              <a:t>2017/10/31</a:t>
            </a:fld>
            <a:endParaRPr lang="zh-CN" altLang="en-US"/>
          </a:p>
        </p:txBody>
      </p:sp>
      <p:sp>
        <p:nvSpPr>
          <p:cNvPr id="4" name="页脚占位符 3"/>
          <p:cNvSpPr>
            <a:spLocks noGrp="1"/>
          </p:cNvSpPr>
          <p:nvPr>
            <p:ph type="ftr" sz="quarter" idx="2"/>
          </p:nvPr>
        </p:nvSpPr>
        <p:spPr>
          <a:xfrm>
            <a:off x="0" y="9430218"/>
            <a:ext cx="2946400" cy="496412"/>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49688" y="9430218"/>
            <a:ext cx="2946400" cy="496412"/>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9C28EA78-3901-45BE-A06C-2DEDA8690908}" type="slidenum">
              <a:rPr lang="zh-CN" altLang="en-US"/>
              <a:pPr>
                <a:defRPr/>
              </a:pPr>
              <a:t>‹#›</a:t>
            </a:fld>
            <a:endParaRPr lang="zh-CN" altLang="en-US"/>
          </a:p>
        </p:txBody>
      </p:sp>
    </p:spTree>
    <p:extLst>
      <p:ext uri="{BB962C8B-B14F-4D97-AF65-F5344CB8AC3E}">
        <p14:creationId xmlns:p14="http://schemas.microsoft.com/office/powerpoint/2010/main" val="3814975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6400" cy="496412"/>
          </a:xfrm>
          <a:prstGeom prst="rect">
            <a:avLst/>
          </a:prstGeom>
        </p:spPr>
        <p:txBody>
          <a:bodyPr vert="horz" lIns="91440" tIns="45720" rIns="91440" bIns="45720" rtlCol="0"/>
          <a:lstStyle>
            <a:lvl1pPr algn="l">
              <a:defRPr sz="1200">
                <a:latin typeface="Arial" charset="0"/>
                <a:ea typeface="宋体" pitchFamily="2" charset="-122"/>
              </a:defRPr>
            </a:lvl1pPr>
          </a:lstStyle>
          <a:p>
            <a:pPr>
              <a:defRPr/>
            </a:pPr>
            <a:endParaRPr lang="zh-CN" altLang="en-US"/>
          </a:p>
        </p:txBody>
      </p:sp>
      <p:sp>
        <p:nvSpPr>
          <p:cNvPr id="3" name="日期占位符 2"/>
          <p:cNvSpPr>
            <a:spLocks noGrp="1"/>
          </p:cNvSpPr>
          <p:nvPr>
            <p:ph type="dt" idx="1"/>
          </p:nvPr>
        </p:nvSpPr>
        <p:spPr>
          <a:xfrm>
            <a:off x="3849688" y="0"/>
            <a:ext cx="2946400" cy="496412"/>
          </a:xfrm>
          <a:prstGeom prst="rect">
            <a:avLst/>
          </a:prstGeom>
        </p:spPr>
        <p:txBody>
          <a:bodyPr vert="horz" lIns="91440" tIns="45720" rIns="91440" bIns="45720" rtlCol="0"/>
          <a:lstStyle>
            <a:lvl1pPr algn="r">
              <a:defRPr sz="1200">
                <a:latin typeface="Arial" charset="0"/>
                <a:ea typeface="宋体" pitchFamily="2" charset="-122"/>
              </a:defRPr>
            </a:lvl1pPr>
          </a:lstStyle>
          <a:p>
            <a:pPr>
              <a:defRPr/>
            </a:pPr>
            <a:fld id="{B2FDBA28-B60F-4313-955A-E74CD8C5F0DE}" type="datetimeFigureOut">
              <a:rPr lang="zh-CN" altLang="en-US"/>
              <a:pPr>
                <a:defRPr/>
              </a:pPr>
              <a:t>2017/10/31</a:t>
            </a:fld>
            <a:endParaRPr lang="zh-CN" altLang="en-US"/>
          </a:p>
        </p:txBody>
      </p:sp>
      <p:sp>
        <p:nvSpPr>
          <p:cNvPr id="4" name="幻灯片图像占位符 3"/>
          <p:cNvSpPr>
            <a:spLocks noGrp="1" noRot="1" noChangeAspect="1"/>
          </p:cNvSpPr>
          <p:nvPr>
            <p:ph type="sldImg" idx="2"/>
          </p:nvPr>
        </p:nvSpPr>
        <p:spPr>
          <a:xfrm>
            <a:off x="92075" y="746125"/>
            <a:ext cx="6613525" cy="3721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79450" y="4716705"/>
            <a:ext cx="5438775" cy="4467701"/>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9430218"/>
            <a:ext cx="2946400" cy="496412"/>
          </a:xfrm>
          <a:prstGeom prst="rect">
            <a:avLst/>
          </a:prstGeom>
        </p:spPr>
        <p:txBody>
          <a:bodyPr vert="horz" lIns="91440" tIns="45720" rIns="91440" bIns="45720" rtlCol="0" anchor="b"/>
          <a:lstStyle>
            <a:lvl1pPr algn="l">
              <a:defRPr sz="1200">
                <a:latin typeface="Arial" charset="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49688" y="9430218"/>
            <a:ext cx="2946400" cy="496412"/>
          </a:xfrm>
          <a:prstGeom prst="rect">
            <a:avLst/>
          </a:prstGeom>
        </p:spPr>
        <p:txBody>
          <a:bodyPr vert="horz" lIns="91440" tIns="45720" rIns="91440" bIns="45720" rtlCol="0" anchor="b"/>
          <a:lstStyle>
            <a:lvl1pPr algn="r">
              <a:defRPr sz="1200">
                <a:latin typeface="Arial" charset="0"/>
                <a:ea typeface="宋体" pitchFamily="2" charset="-122"/>
              </a:defRPr>
            </a:lvl1pPr>
          </a:lstStyle>
          <a:p>
            <a:pPr>
              <a:defRPr/>
            </a:pPr>
            <a:fld id="{A4E6DC38-1315-47C6-99C5-D9FBF8A378C3}" type="slidenum">
              <a:rPr lang="zh-CN" altLang="en-US"/>
              <a:pPr>
                <a:defRPr/>
              </a:pPr>
              <a:t>‹#›</a:t>
            </a:fld>
            <a:endParaRPr lang="zh-CN" altLang="en-US"/>
          </a:p>
        </p:txBody>
      </p:sp>
    </p:spTree>
    <p:extLst>
      <p:ext uri="{BB962C8B-B14F-4D97-AF65-F5344CB8AC3E}">
        <p14:creationId xmlns:p14="http://schemas.microsoft.com/office/powerpoint/2010/main" val="21072896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TextEdit="1"/>
          </p:cNvSpPr>
          <p:nvPr>
            <p:ph type="sldImg"/>
          </p:nvPr>
        </p:nvSpPr>
        <p:spPr bwMode="auto">
          <a:xfrm>
            <a:off x="92075" y="746125"/>
            <a:ext cx="6613525" cy="3721100"/>
          </a:xfrm>
          <a:noFill/>
          <a:ln>
            <a:solidFill>
              <a:srgbClr val="000000"/>
            </a:solidFill>
            <a:miter lim="800000"/>
            <a:headEnd/>
            <a:tailEnd/>
          </a:ln>
        </p:spPr>
      </p:sp>
      <p:sp>
        <p:nvSpPr>
          <p:cNvPr id="25602" name="备注占位符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pPr>
            <a:endParaRPr lang="en-US" altLang="zh-CN" dirty="0"/>
          </a:p>
        </p:txBody>
      </p:sp>
      <p:sp>
        <p:nvSpPr>
          <p:cNvPr id="2560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008513-1F04-4D29-B8E4-153D505E9E88}" type="slidenum">
              <a:rPr lang="zh-CN" altLang="en-US" smtClean="0">
                <a:ea typeface="宋体" charset="-122"/>
              </a:rPr>
              <a:pPr/>
              <a:t>1</a:t>
            </a:fld>
            <a:endParaRPr lang="en-US" altLang="zh-CN">
              <a:ea typeface="宋体" charset="-122"/>
            </a:endParaRPr>
          </a:p>
        </p:txBody>
      </p:sp>
    </p:spTree>
    <p:extLst>
      <p:ext uri="{BB962C8B-B14F-4D97-AF65-F5344CB8AC3E}">
        <p14:creationId xmlns:p14="http://schemas.microsoft.com/office/powerpoint/2010/main" val="513488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3</a:t>
            </a:fld>
            <a:endParaRPr lang="zh-CN" altLang="en-US"/>
          </a:p>
        </p:txBody>
      </p:sp>
    </p:spTree>
    <p:extLst>
      <p:ext uri="{BB962C8B-B14F-4D97-AF65-F5344CB8AC3E}">
        <p14:creationId xmlns:p14="http://schemas.microsoft.com/office/powerpoint/2010/main" val="1948408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4</a:t>
            </a:fld>
            <a:endParaRPr lang="zh-CN" altLang="en-US"/>
          </a:p>
        </p:txBody>
      </p:sp>
    </p:spTree>
    <p:extLst>
      <p:ext uri="{BB962C8B-B14F-4D97-AF65-F5344CB8AC3E}">
        <p14:creationId xmlns:p14="http://schemas.microsoft.com/office/powerpoint/2010/main" val="4210700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5</a:t>
            </a:fld>
            <a:endParaRPr lang="zh-CN" altLang="en-US"/>
          </a:p>
        </p:txBody>
      </p:sp>
    </p:spTree>
    <p:extLst>
      <p:ext uri="{BB962C8B-B14F-4D97-AF65-F5344CB8AC3E}">
        <p14:creationId xmlns:p14="http://schemas.microsoft.com/office/powerpoint/2010/main" val="1867604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6</a:t>
            </a:fld>
            <a:endParaRPr lang="zh-CN" altLang="en-US"/>
          </a:p>
        </p:txBody>
      </p:sp>
    </p:spTree>
    <p:extLst>
      <p:ext uri="{BB962C8B-B14F-4D97-AF65-F5344CB8AC3E}">
        <p14:creationId xmlns:p14="http://schemas.microsoft.com/office/powerpoint/2010/main" val="4212018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7</a:t>
            </a:fld>
            <a:endParaRPr lang="zh-CN" altLang="en-US"/>
          </a:p>
        </p:txBody>
      </p:sp>
    </p:spTree>
    <p:extLst>
      <p:ext uri="{BB962C8B-B14F-4D97-AF65-F5344CB8AC3E}">
        <p14:creationId xmlns:p14="http://schemas.microsoft.com/office/powerpoint/2010/main" val="1471790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8</a:t>
            </a:fld>
            <a:endParaRPr lang="zh-CN" altLang="en-US"/>
          </a:p>
        </p:txBody>
      </p:sp>
    </p:spTree>
    <p:extLst>
      <p:ext uri="{BB962C8B-B14F-4D97-AF65-F5344CB8AC3E}">
        <p14:creationId xmlns:p14="http://schemas.microsoft.com/office/powerpoint/2010/main" val="1397636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9</a:t>
            </a:fld>
            <a:endParaRPr lang="zh-CN" altLang="en-US"/>
          </a:p>
        </p:txBody>
      </p:sp>
    </p:spTree>
    <p:extLst>
      <p:ext uri="{BB962C8B-B14F-4D97-AF65-F5344CB8AC3E}">
        <p14:creationId xmlns:p14="http://schemas.microsoft.com/office/powerpoint/2010/main" val="742068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10</a:t>
            </a:fld>
            <a:endParaRPr lang="zh-CN" altLang="en-US"/>
          </a:p>
        </p:txBody>
      </p:sp>
    </p:spTree>
    <p:extLst>
      <p:ext uri="{BB962C8B-B14F-4D97-AF65-F5344CB8AC3E}">
        <p14:creationId xmlns:p14="http://schemas.microsoft.com/office/powerpoint/2010/main" val="1363998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11</a:t>
            </a:fld>
            <a:endParaRPr lang="zh-CN" altLang="en-US"/>
          </a:p>
        </p:txBody>
      </p:sp>
    </p:spTree>
    <p:extLst>
      <p:ext uri="{BB962C8B-B14F-4D97-AF65-F5344CB8AC3E}">
        <p14:creationId xmlns:p14="http://schemas.microsoft.com/office/powerpoint/2010/main" val="4188901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12</a:t>
            </a:fld>
            <a:endParaRPr lang="zh-CN" altLang="en-US"/>
          </a:p>
        </p:txBody>
      </p:sp>
    </p:spTree>
    <p:extLst>
      <p:ext uri="{BB962C8B-B14F-4D97-AF65-F5344CB8AC3E}">
        <p14:creationId xmlns:p14="http://schemas.microsoft.com/office/powerpoint/2010/main" val="3388269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14</a:t>
            </a:fld>
            <a:endParaRPr lang="zh-CN" altLang="en-US"/>
          </a:p>
        </p:txBody>
      </p:sp>
    </p:spTree>
    <p:extLst>
      <p:ext uri="{BB962C8B-B14F-4D97-AF65-F5344CB8AC3E}">
        <p14:creationId xmlns:p14="http://schemas.microsoft.com/office/powerpoint/2010/main" val="1720627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15</a:t>
            </a:fld>
            <a:endParaRPr lang="zh-CN" altLang="en-US"/>
          </a:p>
        </p:txBody>
      </p:sp>
    </p:spTree>
    <p:extLst>
      <p:ext uri="{BB962C8B-B14F-4D97-AF65-F5344CB8AC3E}">
        <p14:creationId xmlns:p14="http://schemas.microsoft.com/office/powerpoint/2010/main" val="2609229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16</a:t>
            </a:fld>
            <a:endParaRPr lang="zh-CN" altLang="en-US"/>
          </a:p>
        </p:txBody>
      </p:sp>
    </p:spTree>
    <p:extLst>
      <p:ext uri="{BB962C8B-B14F-4D97-AF65-F5344CB8AC3E}">
        <p14:creationId xmlns:p14="http://schemas.microsoft.com/office/powerpoint/2010/main" val="212780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17</a:t>
            </a:fld>
            <a:endParaRPr lang="zh-CN" altLang="en-US"/>
          </a:p>
        </p:txBody>
      </p:sp>
    </p:spTree>
    <p:extLst>
      <p:ext uri="{BB962C8B-B14F-4D97-AF65-F5344CB8AC3E}">
        <p14:creationId xmlns:p14="http://schemas.microsoft.com/office/powerpoint/2010/main" val="3310557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18</a:t>
            </a:fld>
            <a:endParaRPr lang="zh-CN" altLang="en-US"/>
          </a:p>
        </p:txBody>
      </p:sp>
    </p:spTree>
    <p:extLst>
      <p:ext uri="{BB962C8B-B14F-4D97-AF65-F5344CB8AC3E}">
        <p14:creationId xmlns:p14="http://schemas.microsoft.com/office/powerpoint/2010/main" val="2911983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19</a:t>
            </a:fld>
            <a:endParaRPr lang="zh-CN" altLang="en-US"/>
          </a:p>
        </p:txBody>
      </p:sp>
    </p:spTree>
    <p:extLst>
      <p:ext uri="{BB962C8B-B14F-4D97-AF65-F5344CB8AC3E}">
        <p14:creationId xmlns:p14="http://schemas.microsoft.com/office/powerpoint/2010/main" val="3448122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A4E6DC38-1315-47C6-99C5-D9FBF8A378C3}" type="slidenum">
              <a:rPr lang="zh-CN" altLang="en-US" smtClean="0"/>
              <a:pPr>
                <a:defRPr/>
              </a:pPr>
              <a:t>20</a:t>
            </a:fld>
            <a:endParaRPr lang="zh-CN" altLang="en-US"/>
          </a:p>
        </p:txBody>
      </p:sp>
    </p:spTree>
    <p:extLst>
      <p:ext uri="{BB962C8B-B14F-4D97-AF65-F5344CB8AC3E}">
        <p14:creationId xmlns:p14="http://schemas.microsoft.com/office/powerpoint/2010/main" val="26015727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5" name="图片 11" descr="21-02.png"/>
          <p:cNvPicPr>
            <a:picLocks noChangeAspect="1"/>
          </p:cNvPicPr>
          <p:nvPr userDrawn="1"/>
        </p:nvPicPr>
        <p:blipFill>
          <a:blip r:embed="rId2" cstate="print"/>
          <a:srcRect t="7085"/>
          <a:stretch>
            <a:fillRect/>
          </a:stretch>
        </p:blipFill>
        <p:spPr bwMode="auto">
          <a:xfrm flipH="1">
            <a:off x="5724128" y="2"/>
            <a:ext cx="3419872" cy="1736725"/>
          </a:xfrm>
          <a:prstGeom prst="rect">
            <a:avLst/>
          </a:prstGeom>
          <a:noFill/>
          <a:ln w="9525">
            <a:noFill/>
            <a:miter lim="800000"/>
            <a:headEnd/>
            <a:tailEnd/>
          </a:ln>
        </p:spPr>
      </p:pic>
      <p:sp>
        <p:nvSpPr>
          <p:cNvPr id="23" name="文本占位符 22"/>
          <p:cNvSpPr>
            <a:spLocks noGrp="1"/>
          </p:cNvSpPr>
          <p:nvPr>
            <p:ph type="body" sz="quarter" idx="10"/>
          </p:nvPr>
        </p:nvSpPr>
        <p:spPr>
          <a:xfrm>
            <a:off x="917905" y="2067157"/>
            <a:ext cx="7308190" cy="936625"/>
          </a:xfrm>
          <a:prstGeom prst="rect">
            <a:avLst/>
          </a:prstGeom>
        </p:spPr>
        <p:txBody>
          <a:bodyPr/>
          <a:lstStyle>
            <a:lvl1pPr marL="0" indent="0" algn="ctr">
              <a:buNone/>
              <a:defRPr sz="3600" b="1"/>
            </a:lvl1pPr>
          </a:lstStyle>
          <a:p>
            <a:pPr lvl="0"/>
            <a:r>
              <a:rPr lang="zh-CN" altLang="en-US" dirty="0"/>
              <a:t>单击此处编辑母版文本样式</a:t>
            </a:r>
          </a:p>
        </p:txBody>
      </p:sp>
      <p:sp>
        <p:nvSpPr>
          <p:cNvPr id="28" name="文本占位符 27"/>
          <p:cNvSpPr>
            <a:spLocks noGrp="1"/>
          </p:cNvSpPr>
          <p:nvPr>
            <p:ph type="body" sz="quarter" idx="12"/>
          </p:nvPr>
        </p:nvSpPr>
        <p:spPr>
          <a:xfrm>
            <a:off x="2267840" y="3003782"/>
            <a:ext cx="4608320" cy="360807"/>
          </a:xfrm>
          <a:prstGeom prst="rect">
            <a:avLst/>
          </a:prstGeom>
        </p:spPr>
        <p:txBody>
          <a:bodyPr anchor="ctr"/>
          <a:lstStyle>
            <a:lvl1pPr marL="0" indent="0" algn="ctr">
              <a:buNone/>
              <a:defRPr sz="1800">
                <a:solidFill>
                  <a:schemeClr val="tx1">
                    <a:lumMod val="50000"/>
                    <a:lumOff val="50000"/>
                  </a:schemeClr>
                </a:solidFill>
              </a:defRPr>
            </a:lvl1pPr>
            <a:lvl2pPr>
              <a:defRPr sz="2400"/>
            </a:lvl2pPr>
            <a:lvl3pPr>
              <a:defRPr sz="2000"/>
            </a:lvl3pPr>
            <a:lvl4pPr>
              <a:defRPr sz="1800"/>
            </a:lvl4pPr>
            <a:lvl5pPr>
              <a:defRPr sz="1800"/>
            </a:lvl5pPr>
          </a:lstStyle>
          <a:p>
            <a:pPr lvl="0"/>
            <a:r>
              <a:rPr lang="zh-CN" altLang="en-US" dirty="0"/>
              <a:t>单击此处编辑母版文本样式</a:t>
            </a:r>
          </a:p>
        </p:txBody>
      </p:sp>
      <p:pic>
        <p:nvPicPr>
          <p:cNvPr id="7" name="Picture 2" descr="E:\中国电信\资料\中国电信LOGO.png"/>
          <p:cNvPicPr>
            <a:picLocks noChangeAspect="1" noChangeArrowheads="1"/>
          </p:cNvPicPr>
          <p:nvPr userDrawn="1"/>
        </p:nvPicPr>
        <p:blipFill>
          <a:blip r:embed="rId3" cstate="print"/>
          <a:srcRect/>
          <a:stretch>
            <a:fillRect/>
          </a:stretch>
        </p:blipFill>
        <p:spPr bwMode="auto">
          <a:xfrm>
            <a:off x="8316416" y="116633"/>
            <a:ext cx="537940" cy="654917"/>
          </a:xfrm>
          <a:prstGeom prst="rect">
            <a:avLst/>
          </a:prstGeom>
          <a:noFill/>
          <a:effectLst>
            <a:outerShdw blurRad="50800" dist="38100" dir="5400000" algn="t" rotWithShape="0">
              <a:prstClr val="black">
                <a:alpha val="40000"/>
              </a:prstClr>
            </a:outerShdw>
          </a:effectLst>
        </p:spPr>
      </p:pic>
      <p:pic>
        <p:nvPicPr>
          <p:cNvPr id="1026" name="Picture 2" descr="chinatelecom1">
            <a:extLst>
              <a:ext uri="{FF2B5EF4-FFF2-40B4-BE49-F238E27FC236}">
                <a16:creationId xmlns:a16="http://schemas.microsoft.com/office/drawing/2014/main" id="{A9B6C76F-98C0-4241-AB01-42FD5E78D50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7504" y="4659982"/>
            <a:ext cx="1311079" cy="41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a:extLst>
              <a:ext uri="{FF2B5EF4-FFF2-40B4-BE49-F238E27FC236}">
                <a16:creationId xmlns:a16="http://schemas.microsoft.com/office/drawing/2014/main" id="{AC80F6A5-2CEF-4905-BED7-418AB9D51DEA}"/>
              </a:ext>
            </a:extLst>
          </p:cNvPr>
          <p:cNvPicPr>
            <a:picLocks noChangeAspect="1"/>
          </p:cNvPicPr>
          <p:nvPr userDrawn="1"/>
        </p:nvPicPr>
        <p:blipFill>
          <a:blip r:embed="rId5" cstate="print"/>
          <a:stretch>
            <a:fillRect/>
          </a:stretch>
        </p:blipFill>
        <p:spPr>
          <a:xfrm>
            <a:off x="7602352" y="4690062"/>
            <a:ext cx="1440160" cy="37003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5" name="图片 3"/>
          <p:cNvPicPr>
            <a:picLocks/>
          </p:cNvPicPr>
          <p:nvPr userDrawn="1"/>
        </p:nvPicPr>
        <p:blipFill>
          <a:blip r:embed="rId2" cstate="print"/>
          <a:srcRect/>
          <a:stretch>
            <a:fillRect/>
          </a:stretch>
        </p:blipFill>
        <p:spPr bwMode="auto">
          <a:xfrm>
            <a:off x="179512" y="557215"/>
            <a:ext cx="8712000" cy="36512"/>
          </a:xfrm>
          <a:prstGeom prst="rect">
            <a:avLst/>
          </a:prstGeom>
          <a:noFill/>
          <a:ln w="9525">
            <a:noFill/>
            <a:miter lim="800000"/>
            <a:headEnd/>
            <a:tailEnd/>
          </a:ln>
        </p:spPr>
      </p:pic>
      <p:sp>
        <p:nvSpPr>
          <p:cNvPr id="10" name="文本占位符 22"/>
          <p:cNvSpPr>
            <a:spLocks noGrp="1"/>
          </p:cNvSpPr>
          <p:nvPr>
            <p:ph type="body" sz="quarter" idx="10"/>
          </p:nvPr>
        </p:nvSpPr>
        <p:spPr>
          <a:xfrm>
            <a:off x="341868" y="123580"/>
            <a:ext cx="6534295" cy="432590"/>
          </a:xfrm>
          <a:prstGeom prst="rect">
            <a:avLst/>
          </a:prstGeom>
        </p:spPr>
        <p:txBody>
          <a:bodyPr anchor="ctr" anchorCtr="0"/>
          <a:lstStyle>
            <a:lvl1pPr marL="0" indent="0" algn="l">
              <a:buNone/>
              <a:defRPr sz="2400" b="1"/>
            </a:lvl1pPr>
          </a:lstStyle>
          <a:p>
            <a:pPr lvl="0"/>
            <a:r>
              <a:rPr lang="zh-CN" altLang="en-US" dirty="0"/>
              <a:t>单击此处编辑母版文本样式</a:t>
            </a:r>
          </a:p>
        </p:txBody>
      </p:sp>
      <p:sp>
        <p:nvSpPr>
          <p:cNvPr id="12" name="内容占位符 2"/>
          <p:cNvSpPr>
            <a:spLocks noGrp="1"/>
          </p:cNvSpPr>
          <p:nvPr>
            <p:ph idx="1"/>
          </p:nvPr>
        </p:nvSpPr>
        <p:spPr>
          <a:xfrm>
            <a:off x="457200" y="789552"/>
            <a:ext cx="3610744" cy="4050450"/>
          </a:xfrm>
          <a:prstGeom prst="rect">
            <a:avLst/>
          </a:prstGeom>
        </p:spPr>
        <p:txBody>
          <a:bodyPr/>
          <a:lstStyle>
            <a:lvl1pPr>
              <a:defRPr sz="2000"/>
            </a:lvl1pPr>
            <a:lvl2pPr>
              <a:defRPr sz="1800"/>
            </a:lvl2pPr>
            <a:lvl3pPr>
              <a:defRPr sz="1600"/>
            </a:lvl3pPr>
            <a:lvl4pPr>
              <a:defRPr sz="1400"/>
            </a:lvl4pPr>
            <a:lvl5pPr>
              <a:defRPr sz="14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pic>
        <p:nvPicPr>
          <p:cNvPr id="11" name="Picture 2" descr="chinatelecom1">
            <a:extLst>
              <a:ext uri="{FF2B5EF4-FFF2-40B4-BE49-F238E27FC236}">
                <a16:creationId xmlns:a16="http://schemas.microsoft.com/office/drawing/2014/main" id="{34CD478D-1C19-4964-A19E-CEEA08549AC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7504" y="4659982"/>
            <a:ext cx="1311079" cy="41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a:extLst>
              <a:ext uri="{FF2B5EF4-FFF2-40B4-BE49-F238E27FC236}">
                <a16:creationId xmlns:a16="http://schemas.microsoft.com/office/drawing/2014/main" id="{F68C981C-17A5-44E8-A0CC-960959E61A5E}"/>
              </a:ext>
            </a:extLst>
          </p:cNvPr>
          <p:cNvPicPr>
            <a:picLocks noChangeAspect="1"/>
          </p:cNvPicPr>
          <p:nvPr userDrawn="1"/>
        </p:nvPicPr>
        <p:blipFill>
          <a:blip r:embed="rId4" cstate="print"/>
          <a:stretch>
            <a:fillRect/>
          </a:stretch>
        </p:blipFill>
        <p:spPr>
          <a:xfrm>
            <a:off x="7602352" y="4690062"/>
            <a:ext cx="1440160" cy="37003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3" name="图片 11" descr="21-02.png"/>
          <p:cNvPicPr>
            <a:picLocks noChangeAspect="1"/>
          </p:cNvPicPr>
          <p:nvPr userDrawn="1"/>
        </p:nvPicPr>
        <p:blipFill>
          <a:blip r:embed="rId2" cstate="print"/>
          <a:srcRect t="7085"/>
          <a:stretch>
            <a:fillRect/>
          </a:stretch>
        </p:blipFill>
        <p:spPr bwMode="auto">
          <a:xfrm rot="10800000">
            <a:off x="5724127" y="3749344"/>
            <a:ext cx="3419870" cy="1394156"/>
          </a:xfrm>
          <a:prstGeom prst="rect">
            <a:avLst/>
          </a:prstGeom>
          <a:noFill/>
          <a:ln w="9525">
            <a:noFill/>
            <a:miter lim="800000"/>
            <a:headEnd/>
            <a:tailEnd/>
          </a:ln>
        </p:spPr>
      </p:pic>
      <p:sp>
        <p:nvSpPr>
          <p:cNvPr id="11" name="标题 1"/>
          <p:cNvSpPr>
            <a:spLocks noGrp="1"/>
          </p:cNvSpPr>
          <p:nvPr>
            <p:ph type="ctrTitle" hasCustomPrompt="1"/>
          </p:nvPr>
        </p:nvSpPr>
        <p:spPr>
          <a:xfrm>
            <a:off x="760040" y="1923679"/>
            <a:ext cx="7772400" cy="1102519"/>
          </a:xfrm>
          <a:prstGeom prst="rect">
            <a:avLst/>
          </a:prstGeom>
        </p:spPr>
        <p:txBody>
          <a:bodyPr>
            <a:normAutofit/>
          </a:bodyPr>
          <a:lstStyle>
            <a:lvl1pPr algn="ctr">
              <a:defRPr sz="6000" b="1">
                <a:solidFill>
                  <a:srgbClr val="C00000"/>
                </a:solidFill>
              </a:defRPr>
            </a:lvl1pPr>
          </a:lstStyle>
          <a:p>
            <a:r>
              <a:rPr kumimoji="1" lang="zh-CN" altLang="en-US" dirty="0"/>
              <a:t>谢 谢！</a:t>
            </a:r>
          </a:p>
        </p:txBody>
      </p:sp>
      <p:pic>
        <p:nvPicPr>
          <p:cNvPr id="6" name="Picture 2" descr="chinatelecom1">
            <a:extLst>
              <a:ext uri="{FF2B5EF4-FFF2-40B4-BE49-F238E27FC236}">
                <a16:creationId xmlns:a16="http://schemas.microsoft.com/office/drawing/2014/main" id="{7060B820-A7EE-461F-BCA3-ABAD7354D47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7504" y="51470"/>
            <a:ext cx="1311079" cy="41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a:extLst>
              <a:ext uri="{FF2B5EF4-FFF2-40B4-BE49-F238E27FC236}">
                <a16:creationId xmlns:a16="http://schemas.microsoft.com/office/drawing/2014/main" id="{B669E53E-2357-4776-992F-D7D117A0C39F}"/>
              </a:ext>
            </a:extLst>
          </p:cNvPr>
          <p:cNvPicPr>
            <a:picLocks noChangeAspect="1"/>
          </p:cNvPicPr>
          <p:nvPr userDrawn="1"/>
        </p:nvPicPr>
        <p:blipFill>
          <a:blip r:embed="rId4" cstate="print"/>
          <a:stretch>
            <a:fillRect/>
          </a:stretch>
        </p:blipFill>
        <p:spPr>
          <a:xfrm>
            <a:off x="7602352" y="81550"/>
            <a:ext cx="1440160" cy="37003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68" r:id="rId1"/>
    <p:sldLayoutId id="2147484070" r:id="rId2"/>
    <p:sldLayoutId id="2147484071" r:id="rId3"/>
  </p:sldLayoutIdLst>
  <p:hf hdr="0" ftr="0" dt="0"/>
  <p:txStyles>
    <p:titleStyle>
      <a:lvl1pPr marL="914400" indent="-914400" algn="ctr" rtl="0" eaLnBrk="0" fontAlgn="base" hangingPunct="0">
        <a:spcBef>
          <a:spcPct val="0"/>
        </a:spcBef>
        <a:spcAft>
          <a:spcPct val="0"/>
        </a:spcAft>
        <a:defRPr kumimoji="1" sz="4400" kern="1200">
          <a:solidFill>
            <a:schemeClr val="tx1"/>
          </a:solidFill>
          <a:latin typeface="+mj-lt"/>
          <a:ea typeface="+mj-ea"/>
          <a:cs typeface="微软雅黑" charset="0"/>
          <a:sym typeface="Calibri" pitchFamily="34" charset="0"/>
        </a:defRPr>
      </a:lvl1pPr>
      <a:lvl2pPr marL="914400" indent="-914400" algn="ctr" rtl="0" eaLnBrk="0" fontAlgn="base" hangingPunct="0">
        <a:spcBef>
          <a:spcPct val="0"/>
        </a:spcBef>
        <a:spcAft>
          <a:spcPct val="0"/>
        </a:spcAft>
        <a:defRPr kumimoji="1" sz="4400">
          <a:solidFill>
            <a:schemeClr val="tx1"/>
          </a:solidFill>
          <a:latin typeface="微软雅黑" panose="020B0503020204020204" pitchFamily="34" charset="-122"/>
          <a:ea typeface="微软雅黑" panose="020B0503020204020204" pitchFamily="34" charset="-122"/>
          <a:cs typeface="微软雅黑" charset="0"/>
          <a:sym typeface="Calibri" pitchFamily="34" charset="0"/>
        </a:defRPr>
      </a:lvl2pPr>
      <a:lvl3pPr marL="914400" indent="-914400" algn="ctr" rtl="0" eaLnBrk="0" fontAlgn="base" hangingPunct="0">
        <a:spcBef>
          <a:spcPct val="0"/>
        </a:spcBef>
        <a:spcAft>
          <a:spcPct val="0"/>
        </a:spcAft>
        <a:defRPr kumimoji="1" sz="4400">
          <a:solidFill>
            <a:schemeClr val="tx1"/>
          </a:solidFill>
          <a:latin typeface="微软雅黑" panose="020B0503020204020204" pitchFamily="34" charset="-122"/>
          <a:ea typeface="微软雅黑" panose="020B0503020204020204" pitchFamily="34" charset="-122"/>
          <a:cs typeface="微软雅黑" charset="0"/>
          <a:sym typeface="Calibri" pitchFamily="34" charset="0"/>
        </a:defRPr>
      </a:lvl3pPr>
      <a:lvl4pPr marL="914400" indent="-914400" algn="ctr" rtl="0" eaLnBrk="0" fontAlgn="base" hangingPunct="0">
        <a:spcBef>
          <a:spcPct val="0"/>
        </a:spcBef>
        <a:spcAft>
          <a:spcPct val="0"/>
        </a:spcAft>
        <a:defRPr kumimoji="1" sz="4400">
          <a:solidFill>
            <a:schemeClr val="tx1"/>
          </a:solidFill>
          <a:latin typeface="微软雅黑" panose="020B0503020204020204" pitchFamily="34" charset="-122"/>
          <a:ea typeface="微软雅黑" panose="020B0503020204020204" pitchFamily="34" charset="-122"/>
          <a:cs typeface="微软雅黑" charset="0"/>
          <a:sym typeface="Calibri" pitchFamily="34" charset="0"/>
        </a:defRPr>
      </a:lvl4pPr>
      <a:lvl5pPr marL="914400" indent="-914400" algn="ctr" rtl="0" eaLnBrk="0" fontAlgn="base" hangingPunct="0">
        <a:spcBef>
          <a:spcPct val="0"/>
        </a:spcBef>
        <a:spcAft>
          <a:spcPct val="0"/>
        </a:spcAft>
        <a:defRPr kumimoji="1" sz="4400">
          <a:solidFill>
            <a:schemeClr val="tx1"/>
          </a:solidFill>
          <a:latin typeface="微软雅黑" panose="020B0503020204020204" pitchFamily="34" charset="-122"/>
          <a:ea typeface="微软雅黑" panose="020B0503020204020204" pitchFamily="34" charset="-122"/>
          <a:cs typeface="微软雅黑" charset="0"/>
          <a:sym typeface="Calibri" pitchFamily="34" charset="0"/>
        </a:defRPr>
      </a:lvl5pPr>
      <a:lvl6pPr marL="1371600" indent="-914400" algn="ctr" rtl="0" fontAlgn="base">
        <a:spcBef>
          <a:spcPct val="0"/>
        </a:spcBef>
        <a:spcAft>
          <a:spcPct val="0"/>
        </a:spcAft>
        <a:defRPr sz="4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1828800" indent="-914400" algn="ctr" rtl="0" fontAlgn="base">
        <a:spcBef>
          <a:spcPct val="0"/>
        </a:spcBef>
        <a:spcAft>
          <a:spcPct val="0"/>
        </a:spcAft>
        <a:defRPr sz="4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2286000" indent="-914400" algn="ctr" rtl="0" fontAlgn="base">
        <a:spcBef>
          <a:spcPct val="0"/>
        </a:spcBef>
        <a:spcAft>
          <a:spcPct val="0"/>
        </a:spcAft>
        <a:defRPr sz="4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2743200" indent="-914400" algn="ctr" rtl="0" fontAlgn="base">
        <a:spcBef>
          <a:spcPct val="0"/>
        </a:spcBef>
        <a:spcAft>
          <a:spcPct val="0"/>
        </a:spcAft>
        <a:defRPr sz="4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itchFamily="34" charset="0"/>
        <a:buChar char="•"/>
        <a:defRPr kumimoji="1" sz="3200" kern="1200">
          <a:solidFill>
            <a:schemeClr val="tx1"/>
          </a:solidFill>
          <a:latin typeface="+mn-lt"/>
          <a:ea typeface="+mn-ea"/>
          <a:cs typeface="微软雅黑" charset="0"/>
          <a:sym typeface="Calibri" pitchFamily="34" charset="0"/>
        </a:defRPr>
      </a:lvl1pPr>
      <a:lvl2pPr marL="742950" indent="-285750" algn="l" rtl="0" eaLnBrk="0" fontAlgn="base" hangingPunct="0">
        <a:spcBef>
          <a:spcPct val="20000"/>
        </a:spcBef>
        <a:spcAft>
          <a:spcPct val="0"/>
        </a:spcAft>
        <a:buFont typeface="Arial" pitchFamily="34" charset="0"/>
        <a:buChar char="–"/>
        <a:defRPr kumimoji="1" sz="2800" kern="1200">
          <a:solidFill>
            <a:schemeClr val="tx1"/>
          </a:solidFill>
          <a:latin typeface="+mn-lt"/>
          <a:ea typeface="+mn-ea"/>
          <a:cs typeface="微软雅黑" charset="0"/>
          <a:sym typeface="Calibri" pitchFamily="34" charset="0"/>
        </a:defRPr>
      </a:lvl2pPr>
      <a:lvl3pPr marL="1143000" indent="-228600" algn="l" rtl="0" eaLnBrk="0" fontAlgn="base" hangingPunct="0">
        <a:spcBef>
          <a:spcPct val="20000"/>
        </a:spcBef>
        <a:spcAft>
          <a:spcPct val="0"/>
        </a:spcAft>
        <a:buFont typeface="Arial" pitchFamily="34" charset="0"/>
        <a:buChar char="•"/>
        <a:defRPr kumimoji="1" sz="2400" kern="1200">
          <a:solidFill>
            <a:schemeClr val="tx1"/>
          </a:solidFill>
          <a:latin typeface="+mn-lt"/>
          <a:ea typeface="+mn-ea"/>
          <a:cs typeface="微软雅黑" charset="0"/>
          <a:sym typeface="Calibri" pitchFamily="34" charset="0"/>
        </a:defRPr>
      </a:lvl3pPr>
      <a:lvl4pPr marL="16002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微软雅黑" charset="0"/>
          <a:sym typeface="Calibri" pitchFamily="34" charset="0"/>
        </a:defRPr>
      </a:lvl4pPr>
      <a:lvl5pPr marL="20574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微软雅黑" charset="0"/>
          <a:sym typeface="Calibri"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jiangjie@sttri.com.cn"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mailto:181121998302@189.cn" TargetMode="External"/><Relationship Id="rId4" Type="http://schemas.openxmlformats.org/officeDocument/2006/relationships/hyperlink" Target="mailto:18963609231@189.cn"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cNvSpPr txBox="1">
            <a:spLocks noChangeArrowheads="1"/>
          </p:cNvSpPr>
          <p:nvPr/>
        </p:nvSpPr>
        <p:spPr bwMode="auto">
          <a:xfrm>
            <a:off x="2483768" y="3363838"/>
            <a:ext cx="3863975" cy="476876"/>
          </a:xfrm>
          <a:prstGeom prst="rect">
            <a:avLst/>
          </a:prstGeom>
          <a:noFill/>
          <a:ln w="9525">
            <a:noFill/>
            <a:prstDash val="dash"/>
            <a:miter lim="800000"/>
            <a:headEnd/>
            <a:tailEnd/>
          </a:ln>
        </p:spPr>
        <p:txBody>
          <a:bodyPr lIns="81935" tIns="40967" rIns="81935" bIns="40967" anchor="ctr"/>
          <a:lstStyle/>
          <a:p>
            <a:pPr algn="ctr" defTabSz="820738">
              <a:spcBef>
                <a:spcPct val="30000"/>
              </a:spcBef>
              <a:spcAft>
                <a:spcPct val="10000"/>
              </a:spcAft>
            </a:pPr>
            <a:r>
              <a:rPr kumimoji="1" lang="en-US" altLang="zh-CN" sz="2000" b="1" dirty="0">
                <a:solidFill>
                  <a:srgbClr val="C00000"/>
                </a:solidFill>
                <a:effectLst>
                  <a:outerShdw blurRad="38100" dist="38100" dir="2700000" algn="tl">
                    <a:srgbClr val="000000">
                      <a:alpha val="43137"/>
                    </a:srgbClr>
                  </a:outerShdw>
                </a:effectLst>
                <a:latin typeface="+mn-ea"/>
                <a:ea typeface="+mn-ea"/>
              </a:rPr>
              <a:t>2017.10</a:t>
            </a:r>
          </a:p>
        </p:txBody>
      </p:sp>
      <p:sp>
        <p:nvSpPr>
          <p:cNvPr id="6" name="filename"/>
          <p:cNvSpPr>
            <a:spLocks noChangeArrowheads="1"/>
          </p:cNvSpPr>
          <p:nvPr/>
        </p:nvSpPr>
        <p:spPr bwMode="auto">
          <a:xfrm>
            <a:off x="395536" y="1779662"/>
            <a:ext cx="8247062" cy="1146235"/>
          </a:xfrm>
          <a:prstGeom prst="rect">
            <a:avLst/>
          </a:prstGeom>
          <a:noFill/>
          <a:ln w="9525">
            <a:noFill/>
            <a:prstDash val="dash"/>
            <a:miter lim="800000"/>
            <a:headEnd/>
            <a:tailEnd/>
          </a:ln>
        </p:spPr>
        <p:txBody>
          <a:bodyPr lIns="81935" tIns="40967" rIns="81935" bIns="40967" anchor="ctr"/>
          <a:lstStyle/>
          <a:p>
            <a:pPr algn="ctr"/>
            <a:r>
              <a:rPr lang="zh-CN" altLang="en-US" sz="4000" b="1" dirty="0">
                <a:solidFill>
                  <a:srgbClr val="C00000"/>
                </a:solidFill>
                <a:effectLst>
                  <a:outerShdw blurRad="38100" dist="38100" dir="2700000" algn="tl">
                    <a:srgbClr val="000000">
                      <a:alpha val="43137"/>
                    </a:srgbClr>
                  </a:outerShdw>
                </a:effectLst>
                <a:latin typeface="+mn-ea"/>
                <a:ea typeface="+mn-ea"/>
              </a:rPr>
              <a:t>中国电信物联网开放平台</a:t>
            </a:r>
            <a:endParaRPr lang="en-US" altLang="zh-CN" sz="4000" b="1" dirty="0">
              <a:solidFill>
                <a:srgbClr val="C00000"/>
              </a:solidFill>
              <a:effectLst>
                <a:outerShdw blurRad="38100" dist="38100" dir="2700000" algn="tl">
                  <a:srgbClr val="000000">
                    <a:alpha val="43137"/>
                  </a:srgbClr>
                </a:outerShdw>
              </a:effectLst>
              <a:latin typeface="+mn-ea"/>
              <a:ea typeface="+mn-ea"/>
            </a:endParaRPr>
          </a:p>
          <a:p>
            <a:pPr algn="ctr"/>
            <a:r>
              <a:rPr lang="zh-CN" altLang="en-US" sz="4000" b="1" dirty="0">
                <a:solidFill>
                  <a:srgbClr val="C00000"/>
                </a:solidFill>
                <a:effectLst>
                  <a:outerShdw blurRad="38100" dist="38100" dir="2700000" algn="tl">
                    <a:srgbClr val="000000">
                      <a:alpha val="43137"/>
                    </a:srgbClr>
                  </a:outerShdw>
                </a:effectLst>
                <a:latin typeface="+mn-ea"/>
                <a:ea typeface="+mn-ea"/>
              </a:rPr>
              <a:t>接入指导手册</a:t>
            </a:r>
          </a:p>
        </p:txBody>
      </p:sp>
    </p:spTree>
    <p:extLst>
      <p:ext uri="{BB962C8B-B14F-4D97-AF65-F5344CB8AC3E}">
        <p14:creationId xmlns:p14="http://schemas.microsoft.com/office/powerpoint/2010/main" val="836924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a:extLst>
              <a:ext uri="{FF2B5EF4-FFF2-40B4-BE49-F238E27FC236}">
                <a16:creationId xmlns:a16="http://schemas.microsoft.com/office/drawing/2014/main" id="{6E3276A5-7959-4188-A3B5-AE135B7E7E0C}"/>
              </a:ext>
            </a:extLst>
          </p:cNvPr>
          <p:cNvSpPr>
            <a:spLocks noGrp="1"/>
          </p:cNvSpPr>
          <p:nvPr>
            <p:ph type="body" sz="quarter" idx="10"/>
          </p:nvPr>
        </p:nvSpPr>
        <p:spPr>
          <a:xfrm>
            <a:off x="341868" y="123580"/>
            <a:ext cx="8622620" cy="432590"/>
          </a:xfrm>
          <a:prstGeom prst="rect">
            <a:avLst/>
          </a:prstGeom>
        </p:spPr>
        <p:txBody>
          <a:bodyPr/>
          <a:lstStyle/>
          <a:p>
            <a:r>
              <a:rPr lang="zh-CN" altLang="en-US" sz="2000" dirty="0">
                <a:solidFill>
                  <a:srgbClr val="C00000"/>
                </a:solidFill>
              </a:rPr>
              <a:t>中国电信物联网开放平台对接工作总体流程</a:t>
            </a:r>
          </a:p>
        </p:txBody>
      </p:sp>
      <p:pic>
        <p:nvPicPr>
          <p:cNvPr id="2" name="图片 1">
            <a:extLst>
              <a:ext uri="{FF2B5EF4-FFF2-40B4-BE49-F238E27FC236}">
                <a16:creationId xmlns:a16="http://schemas.microsoft.com/office/drawing/2014/main" id="{55234476-9A77-47F2-9243-5A168DBD0AB8}"/>
              </a:ext>
            </a:extLst>
          </p:cNvPr>
          <p:cNvPicPr>
            <a:picLocks noChangeAspect="1"/>
          </p:cNvPicPr>
          <p:nvPr/>
        </p:nvPicPr>
        <p:blipFill>
          <a:blip r:embed="rId2"/>
          <a:stretch>
            <a:fillRect/>
          </a:stretch>
        </p:blipFill>
        <p:spPr>
          <a:xfrm>
            <a:off x="1383788" y="627534"/>
            <a:ext cx="6212548" cy="4515965"/>
          </a:xfrm>
          <a:prstGeom prst="rect">
            <a:avLst/>
          </a:prstGeom>
        </p:spPr>
      </p:pic>
    </p:spTree>
    <p:extLst>
      <p:ext uri="{BB962C8B-B14F-4D97-AF65-F5344CB8AC3E}">
        <p14:creationId xmlns:p14="http://schemas.microsoft.com/office/powerpoint/2010/main" val="2719214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79512" y="940368"/>
            <a:ext cx="8496944" cy="335238"/>
          </a:xfrm>
          <a:prstGeom prst="rect">
            <a:avLst/>
          </a:prstGeom>
          <a:noFill/>
          <a:ln w="12700">
            <a:solidFill>
              <a:schemeClr val="bg1">
                <a:lumMod val="65000"/>
              </a:schemeClr>
            </a:solidFill>
            <a:prstDash val="dash"/>
          </a:ln>
        </p:spPr>
        <p:txBody>
          <a:bodyPr/>
          <a:lstStyle/>
          <a:p>
            <a:pPr eaLnBrk="1" hangingPunct="1">
              <a:defRPr/>
            </a:pPr>
            <a:r>
              <a:rPr lang="zh-CN" altLang="en-US" sz="1600" dirty="0">
                <a:latin typeface="华文细黑" panose="02010600040101010101" pitchFamily="2" charset="-122"/>
                <a:ea typeface="华文细黑" panose="02010600040101010101" pitchFamily="2" charset="-122"/>
              </a:rPr>
              <a:t>客户或者电信政企经理登录“天翼物联产业联盟”微信公众号填写开放平台测试账号申请</a:t>
            </a:r>
          </a:p>
        </p:txBody>
      </p:sp>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1.</a:t>
            </a:r>
            <a:r>
              <a:rPr lang="zh-CN" altLang="en-US" sz="2000" dirty="0">
                <a:solidFill>
                  <a:srgbClr val="C00000"/>
                </a:solidFill>
              </a:rPr>
              <a:t>开放实验室微信公众号填写账号申请</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1586685"/>
            <a:ext cx="2094682" cy="300111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79912" y="1586684"/>
            <a:ext cx="2094682" cy="3015157"/>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3782" y="1586683"/>
            <a:ext cx="2094682" cy="3024337"/>
          </a:xfrm>
          <a:prstGeom prst="rect">
            <a:avLst/>
          </a:prstGeom>
        </p:spPr>
      </p:pic>
      <p:sp>
        <p:nvSpPr>
          <p:cNvPr id="7" name="文本框 4"/>
          <p:cNvSpPr txBox="1">
            <a:spLocks noChangeArrowheads="1"/>
          </p:cNvSpPr>
          <p:nvPr/>
        </p:nvSpPr>
        <p:spPr bwMode="auto">
          <a:xfrm>
            <a:off x="179512" y="689430"/>
            <a:ext cx="1800200" cy="322947"/>
          </a:xfrm>
          <a:prstGeom prst="rect">
            <a:avLst/>
          </a:prstGeom>
          <a:solidFill>
            <a:schemeClr val="accent1"/>
          </a:solidFill>
          <a:ln>
            <a:noFill/>
          </a:ln>
          <a:extLst/>
        </p:spPr>
        <p:txBody>
          <a:bodyPr anchor="ctr"/>
          <a:lstStyle>
            <a:lvl1pPr>
              <a:spcBef>
                <a:spcPct val="20000"/>
              </a:spcBef>
              <a:buChar char="•"/>
              <a:defRPr sz="2000" b="1">
                <a:solidFill>
                  <a:schemeClr val="tx1"/>
                </a:solidFill>
                <a:latin typeface="华文细黑" panose="02010600040101010101" pitchFamily="2" charset="-122"/>
                <a:ea typeface="华文细黑" panose="02010600040101010101" pitchFamily="2" charset="-122"/>
              </a:defRPr>
            </a:lvl1pPr>
            <a:lvl2pPr marL="742950" indent="-285750">
              <a:spcBef>
                <a:spcPct val="20000"/>
              </a:spcBef>
              <a:buChar char="–"/>
              <a:defRPr sz="2000">
                <a:solidFill>
                  <a:schemeClr val="tx1"/>
                </a:solidFill>
                <a:latin typeface="华文细黑" panose="02010600040101010101" pitchFamily="2" charset="-122"/>
                <a:ea typeface="华文细黑" panose="02010600040101010101" pitchFamily="2" charset="-122"/>
              </a:defRPr>
            </a:lvl2pPr>
            <a:lvl3pPr marL="11430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3pPr>
            <a:lvl4pPr marL="16002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4pPr>
            <a:lvl5pPr marL="20574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5pPr>
            <a:lvl6pPr marL="25146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6pPr>
            <a:lvl7pPr marL="29718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7pPr>
            <a:lvl8pPr marL="34290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8pPr>
            <a:lvl9pPr marL="38862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9pPr>
          </a:lstStyle>
          <a:p>
            <a:pPr algn="ctr" eaLnBrk="1" hangingPunct="1">
              <a:spcBef>
                <a:spcPct val="0"/>
              </a:spcBef>
              <a:buNone/>
            </a:pPr>
            <a:r>
              <a:rPr lang="zh-CN" altLang="en-US" sz="1600" dirty="0">
                <a:solidFill>
                  <a:schemeClr val="bg1"/>
                </a:solidFill>
                <a:latin typeface="微软雅黑" panose="020B0503020204020204" pitchFamily="34" charset="-122"/>
                <a:ea typeface="微软雅黑" panose="020B0503020204020204" pitchFamily="34" charset="-122"/>
              </a:rPr>
              <a:t>测试账号申请</a:t>
            </a:r>
          </a:p>
        </p:txBody>
      </p:sp>
      <p:sp>
        <p:nvSpPr>
          <p:cNvPr id="10" name="右箭头 9"/>
          <p:cNvSpPr/>
          <p:nvPr/>
        </p:nvSpPr>
        <p:spPr bwMode="auto">
          <a:xfrm>
            <a:off x="3215738" y="2802859"/>
            <a:ext cx="413708" cy="36004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1" name="右箭头 10"/>
          <p:cNvSpPr/>
          <p:nvPr/>
        </p:nvSpPr>
        <p:spPr bwMode="auto">
          <a:xfrm>
            <a:off x="6057334" y="2810820"/>
            <a:ext cx="413708" cy="36004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2" name="文本框 11"/>
          <p:cNvSpPr txBox="1"/>
          <p:nvPr/>
        </p:nvSpPr>
        <p:spPr>
          <a:xfrm>
            <a:off x="894550" y="1347614"/>
            <a:ext cx="2099724" cy="209510"/>
          </a:xfrm>
          <a:prstGeom prst="rect">
            <a:avLst/>
          </a:prstGeom>
          <a:solidFill>
            <a:schemeClr val="bg1"/>
          </a:solidFill>
        </p:spPr>
        <p:txBody>
          <a:bodyPr wrap="square" rtlCol="0">
            <a:noAutofit/>
          </a:bodyPr>
          <a:lstStyle/>
          <a:p>
            <a:pPr marL="108000" marR="0" indent="180000" algn="l" defTabSz="914400" rtl="0" eaLnBrk="0" fontAlgn="base" latinLnBrk="0" hangingPunct="0">
              <a:lnSpc>
                <a:spcPct val="100000"/>
              </a:lnSpc>
              <a:spcBef>
                <a:spcPct val="20000"/>
              </a:spcBef>
              <a:spcAft>
                <a:spcPct val="0"/>
              </a:spcAft>
              <a:buClrTx/>
              <a:buSzTx/>
              <a:buFont typeface="+mj-ea"/>
              <a:buAutoNum type="circleNumDbPlain"/>
              <a:tabLst/>
            </a:pPr>
            <a:r>
              <a:rPr lang="zh-CN" altLang="en-US" sz="1200" dirty="0">
                <a:latin typeface="华文细黑" panose="02010600040101010101" pitchFamily="2" charset="-122"/>
                <a:ea typeface="华文细黑" panose="02010600040101010101" pitchFamily="2" charset="-122"/>
                <a:sym typeface="Calibri" pitchFamily="34" charset="0"/>
              </a:rPr>
              <a:t>查找微信公众号并进入</a:t>
            </a:r>
          </a:p>
        </p:txBody>
      </p:sp>
      <p:sp>
        <p:nvSpPr>
          <p:cNvPr id="14" name="文本框 13"/>
          <p:cNvSpPr txBox="1"/>
          <p:nvPr/>
        </p:nvSpPr>
        <p:spPr>
          <a:xfrm>
            <a:off x="3419872" y="1347614"/>
            <a:ext cx="2670746" cy="201978"/>
          </a:xfrm>
          <a:prstGeom prst="rect">
            <a:avLst/>
          </a:prstGeom>
          <a:solidFill>
            <a:schemeClr val="bg1"/>
          </a:solidFill>
        </p:spPr>
        <p:txBody>
          <a:bodyPr wrap="square" rtlCol="0">
            <a:noAutofit/>
          </a:bodyPr>
          <a:lstStyle/>
          <a:p>
            <a:pPr marL="336600" indent="-228600" eaLnBrk="0" hangingPunct="0">
              <a:spcBef>
                <a:spcPct val="20000"/>
              </a:spcBef>
              <a:buFont typeface="+mj-ea"/>
              <a:buAutoNum type="circleNumDbPlain" startAt="2"/>
            </a:pPr>
            <a:r>
              <a:rPr lang="zh-CN" altLang="en-US" sz="1200" dirty="0">
                <a:latin typeface="华文细黑" panose="02010600040101010101" pitchFamily="2" charset="-122"/>
                <a:ea typeface="华文细黑" panose="02010600040101010101" pitchFamily="2" charset="-122"/>
                <a:sym typeface="Calibri" pitchFamily="34" charset="0"/>
              </a:rPr>
              <a:t>点击联盟服务选择实验服务申请</a:t>
            </a:r>
          </a:p>
        </p:txBody>
      </p:sp>
      <p:sp>
        <p:nvSpPr>
          <p:cNvPr id="15" name="文本框 14"/>
          <p:cNvSpPr txBox="1"/>
          <p:nvPr/>
        </p:nvSpPr>
        <p:spPr>
          <a:xfrm>
            <a:off x="6653782" y="1347614"/>
            <a:ext cx="2022674" cy="201978"/>
          </a:xfrm>
          <a:prstGeom prst="rect">
            <a:avLst/>
          </a:prstGeom>
          <a:solidFill>
            <a:schemeClr val="bg1"/>
          </a:solidFill>
        </p:spPr>
        <p:txBody>
          <a:bodyPr wrap="square" rtlCol="0">
            <a:noAutofit/>
          </a:bodyPr>
          <a:lstStyle/>
          <a:p>
            <a:pPr marL="336600" indent="-228600" eaLnBrk="0" hangingPunct="0">
              <a:spcBef>
                <a:spcPct val="20000"/>
              </a:spcBef>
              <a:buFont typeface="+mj-ea"/>
              <a:buAutoNum type="circleNumDbPlain" startAt="3"/>
            </a:pPr>
            <a:r>
              <a:rPr lang="zh-CN" altLang="en-US" sz="1200" dirty="0">
                <a:latin typeface="华文细黑" panose="02010600040101010101" pitchFamily="2" charset="-122"/>
                <a:ea typeface="华文细黑" panose="02010600040101010101" pitchFamily="2" charset="-122"/>
                <a:sym typeface="Calibri" pitchFamily="34" charset="0"/>
              </a:rPr>
              <a:t>完成表格填写并提交</a:t>
            </a:r>
          </a:p>
        </p:txBody>
      </p:sp>
    </p:spTree>
    <p:extLst>
      <p:ext uri="{BB962C8B-B14F-4D97-AF65-F5344CB8AC3E}">
        <p14:creationId xmlns:p14="http://schemas.microsoft.com/office/powerpoint/2010/main" val="72130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242792" y="1650656"/>
            <a:ext cx="1878892" cy="2859251"/>
          </a:xfrm>
          <a:prstGeom prst="rect">
            <a:avLst/>
          </a:prstGeom>
          <a:solidFill>
            <a:schemeClr val="bg1">
              <a:lumMod val="95000"/>
            </a:schemeClr>
          </a:solidFill>
          <a:ln w="12700">
            <a:solidFill>
              <a:schemeClr val="bg1">
                <a:lumMod val="95000"/>
              </a:schemeClr>
            </a:solidFill>
            <a:prstDash val="dash"/>
          </a:ln>
        </p:spPr>
        <p:txBody>
          <a:bodyPr/>
          <a:lstStyle/>
          <a:p>
            <a:pPr eaLnBrk="1" hangingPunct="1">
              <a:defRPr/>
            </a:pPr>
            <a:endParaRPr lang="zh-CN" altLang="en-US" dirty="0">
              <a:latin typeface="华文细黑" panose="02010600040101010101" pitchFamily="2" charset="-122"/>
              <a:ea typeface="华文细黑" panose="02010600040101010101" pitchFamily="2" charset="-122"/>
            </a:endParaRPr>
          </a:p>
        </p:txBody>
      </p:sp>
      <p:sp>
        <p:nvSpPr>
          <p:cNvPr id="8" name="文本框 7"/>
          <p:cNvSpPr txBox="1"/>
          <p:nvPr/>
        </p:nvSpPr>
        <p:spPr>
          <a:xfrm>
            <a:off x="179512" y="940368"/>
            <a:ext cx="8496944" cy="335238"/>
          </a:xfrm>
          <a:prstGeom prst="rect">
            <a:avLst/>
          </a:prstGeom>
          <a:noFill/>
          <a:ln w="12700">
            <a:solidFill>
              <a:schemeClr val="bg1">
                <a:lumMod val="65000"/>
              </a:schemeClr>
            </a:solidFill>
            <a:prstDash val="dash"/>
          </a:ln>
        </p:spPr>
        <p:txBody>
          <a:bodyPr/>
          <a:lstStyle/>
          <a:p>
            <a:pPr eaLnBrk="1" hangingPunct="1">
              <a:defRPr/>
            </a:pPr>
            <a:r>
              <a:rPr lang="zh-CN" altLang="en-US" sz="1600" dirty="0">
                <a:latin typeface="华文细黑" panose="02010600040101010101" pitchFamily="2" charset="-122"/>
                <a:ea typeface="华文细黑" panose="02010600040101010101" pitchFamily="2" charset="-122"/>
              </a:rPr>
              <a:t>电信开放实验室确认测试账号申请，确认后为客户开通开放平台测试环境</a:t>
            </a:r>
            <a:r>
              <a:rPr lang="en-US" altLang="zh-CN" sz="1600" dirty="0">
                <a:latin typeface="华文细黑" panose="02010600040101010101" pitchFamily="2" charset="-122"/>
                <a:ea typeface="华文细黑" panose="02010600040101010101" pitchFamily="2" charset="-122"/>
              </a:rPr>
              <a:t>SP</a:t>
            </a:r>
            <a:r>
              <a:rPr lang="zh-CN" altLang="en-US" sz="1600" dirty="0">
                <a:latin typeface="华文细黑" panose="02010600040101010101" pitchFamily="2" charset="-122"/>
                <a:ea typeface="华文细黑" panose="02010600040101010101" pitchFamily="2" charset="-122"/>
              </a:rPr>
              <a:t>账号</a:t>
            </a:r>
          </a:p>
        </p:txBody>
      </p:sp>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2.</a:t>
            </a:r>
            <a:r>
              <a:rPr lang="zh-CN" altLang="en-US" sz="2000" dirty="0">
                <a:solidFill>
                  <a:srgbClr val="C00000"/>
                </a:solidFill>
              </a:rPr>
              <a:t>开放实验室开通测试环境平台</a:t>
            </a:r>
            <a:r>
              <a:rPr lang="en-US" altLang="zh-CN" sz="2000" dirty="0">
                <a:solidFill>
                  <a:srgbClr val="C00000"/>
                </a:solidFill>
              </a:rPr>
              <a:t>SP</a:t>
            </a:r>
            <a:r>
              <a:rPr lang="zh-CN" altLang="en-US" sz="2000" dirty="0">
                <a:solidFill>
                  <a:srgbClr val="C00000"/>
                </a:solidFill>
              </a:rPr>
              <a:t>账号</a:t>
            </a:r>
          </a:p>
        </p:txBody>
      </p:sp>
      <p:sp>
        <p:nvSpPr>
          <p:cNvPr id="7" name="文本框 4"/>
          <p:cNvSpPr txBox="1">
            <a:spLocks noChangeArrowheads="1"/>
          </p:cNvSpPr>
          <p:nvPr/>
        </p:nvSpPr>
        <p:spPr bwMode="auto">
          <a:xfrm>
            <a:off x="179512" y="689430"/>
            <a:ext cx="1800200" cy="322947"/>
          </a:xfrm>
          <a:prstGeom prst="rect">
            <a:avLst/>
          </a:prstGeom>
          <a:solidFill>
            <a:srgbClr val="99CCFF"/>
          </a:solidFill>
          <a:ln>
            <a:noFill/>
          </a:ln>
          <a:extLst/>
        </p:spPr>
        <p:txBody>
          <a:bodyPr anchor="ctr"/>
          <a:lstStyle>
            <a:lvl1pPr>
              <a:spcBef>
                <a:spcPct val="20000"/>
              </a:spcBef>
              <a:buChar char="•"/>
              <a:defRPr sz="2000" b="1">
                <a:solidFill>
                  <a:schemeClr val="tx1"/>
                </a:solidFill>
                <a:latin typeface="华文细黑" panose="02010600040101010101" pitchFamily="2" charset="-122"/>
                <a:ea typeface="华文细黑" panose="02010600040101010101" pitchFamily="2" charset="-122"/>
              </a:defRPr>
            </a:lvl1pPr>
            <a:lvl2pPr marL="742950" indent="-285750">
              <a:spcBef>
                <a:spcPct val="20000"/>
              </a:spcBef>
              <a:buChar char="–"/>
              <a:defRPr sz="2000">
                <a:solidFill>
                  <a:schemeClr val="tx1"/>
                </a:solidFill>
                <a:latin typeface="华文细黑" panose="02010600040101010101" pitchFamily="2" charset="-122"/>
                <a:ea typeface="华文细黑" panose="02010600040101010101" pitchFamily="2" charset="-122"/>
              </a:defRPr>
            </a:lvl2pPr>
            <a:lvl3pPr marL="11430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3pPr>
            <a:lvl4pPr marL="16002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4pPr>
            <a:lvl5pPr marL="20574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5pPr>
            <a:lvl6pPr marL="25146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6pPr>
            <a:lvl7pPr marL="29718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7pPr>
            <a:lvl8pPr marL="34290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8pPr>
            <a:lvl9pPr marL="38862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9pPr>
          </a:lstStyle>
          <a:p>
            <a:pPr algn="ctr" eaLnBrk="1" hangingPunct="1">
              <a:spcBef>
                <a:spcPct val="0"/>
              </a:spcBef>
              <a:buNone/>
            </a:pPr>
            <a:r>
              <a:rPr lang="en-US" altLang="zh-CN" sz="1600" dirty="0">
                <a:solidFill>
                  <a:schemeClr val="bg1"/>
                </a:solidFill>
                <a:latin typeface="微软雅黑" panose="020B0503020204020204" pitchFamily="34" charset="-122"/>
                <a:ea typeface="微软雅黑" panose="020B0503020204020204" pitchFamily="34" charset="-122"/>
              </a:rPr>
              <a:t>SP</a:t>
            </a:r>
            <a:r>
              <a:rPr lang="zh-CN" altLang="en-US" sz="1600" dirty="0">
                <a:solidFill>
                  <a:schemeClr val="bg1"/>
                </a:solidFill>
                <a:latin typeface="微软雅黑" panose="020B0503020204020204" pitchFamily="34" charset="-122"/>
                <a:ea typeface="微软雅黑" panose="020B0503020204020204" pitchFamily="34" charset="-122"/>
              </a:rPr>
              <a:t>账号开通</a:t>
            </a:r>
          </a:p>
        </p:txBody>
      </p:sp>
      <p:sp>
        <p:nvSpPr>
          <p:cNvPr id="9" name="右箭头 8"/>
          <p:cNvSpPr/>
          <p:nvPr/>
        </p:nvSpPr>
        <p:spPr bwMode="auto">
          <a:xfrm rot="5400000">
            <a:off x="995708" y="2443827"/>
            <a:ext cx="413708" cy="189190"/>
          </a:xfrm>
          <a:prstGeom prst="rightArrow">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右箭头 9"/>
          <p:cNvSpPr/>
          <p:nvPr/>
        </p:nvSpPr>
        <p:spPr bwMode="auto">
          <a:xfrm>
            <a:off x="2286084" y="2727612"/>
            <a:ext cx="413708" cy="360040"/>
          </a:xfrm>
          <a:prstGeom prst="rightArrow">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1" name="右箭头 10"/>
          <p:cNvSpPr/>
          <p:nvPr/>
        </p:nvSpPr>
        <p:spPr bwMode="auto">
          <a:xfrm>
            <a:off x="5883516" y="2763616"/>
            <a:ext cx="413708" cy="360040"/>
          </a:xfrm>
          <a:prstGeom prst="rightArrow">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2" name="文本框 11"/>
          <p:cNvSpPr txBox="1"/>
          <p:nvPr/>
        </p:nvSpPr>
        <p:spPr>
          <a:xfrm>
            <a:off x="179512" y="1347614"/>
            <a:ext cx="2099724" cy="209510"/>
          </a:xfrm>
          <a:prstGeom prst="rect">
            <a:avLst/>
          </a:prstGeom>
          <a:solidFill>
            <a:schemeClr val="bg1"/>
          </a:solidFill>
        </p:spPr>
        <p:txBody>
          <a:bodyPr wrap="square" rtlCol="0">
            <a:noAutofit/>
          </a:bodyPr>
          <a:lstStyle/>
          <a:p>
            <a:pPr marL="108000" indent="180000" eaLnBrk="0" hangingPunct="0">
              <a:spcBef>
                <a:spcPct val="20000"/>
              </a:spcBef>
              <a:buFont typeface="+mj-ea"/>
              <a:buAutoNum type="circleNumDbPlain"/>
            </a:pPr>
            <a:r>
              <a:rPr lang="zh-CN" altLang="en-US" sz="1200" dirty="0">
                <a:latin typeface="华文细黑" panose="02010600040101010101" pitchFamily="2" charset="-122"/>
                <a:ea typeface="华文细黑" panose="02010600040101010101" pitchFamily="2" charset="-122"/>
              </a:rPr>
              <a:t>确认测试账号申请</a:t>
            </a:r>
            <a:endParaRPr kumimoji="1" lang="zh-CN" altLang="en-US" sz="1200" dirty="0">
              <a:latin typeface="华文细黑" panose="02010600040101010101" pitchFamily="2" charset="-122"/>
              <a:ea typeface="华文细黑" panose="02010600040101010101" pitchFamily="2" charset="-122"/>
              <a:cs typeface="微软雅黑" charset="0"/>
              <a:sym typeface="Calibri" pitchFamily="34" charset="0"/>
            </a:endParaRPr>
          </a:p>
        </p:txBody>
      </p:sp>
      <p:sp>
        <p:nvSpPr>
          <p:cNvPr id="14" name="文本框 13"/>
          <p:cNvSpPr txBox="1"/>
          <p:nvPr/>
        </p:nvSpPr>
        <p:spPr>
          <a:xfrm>
            <a:off x="2621334" y="1347614"/>
            <a:ext cx="2670746" cy="201978"/>
          </a:xfrm>
          <a:prstGeom prst="rect">
            <a:avLst/>
          </a:prstGeom>
          <a:solidFill>
            <a:schemeClr val="bg1"/>
          </a:solidFill>
        </p:spPr>
        <p:txBody>
          <a:bodyPr wrap="square" rtlCol="0">
            <a:noAutofit/>
          </a:bodyPr>
          <a:lstStyle/>
          <a:p>
            <a:pPr marL="336600" indent="-228600" eaLnBrk="0" hangingPunct="0">
              <a:spcBef>
                <a:spcPct val="20000"/>
              </a:spcBef>
              <a:buFont typeface="+mj-ea"/>
              <a:buAutoNum type="circleNumDbPlain" startAt="2"/>
            </a:pPr>
            <a:r>
              <a:rPr kumimoji="1" lang="zh-CN" altLang="en-US" sz="1200" dirty="0">
                <a:latin typeface="华文细黑" panose="02010600040101010101" pitchFamily="2" charset="-122"/>
                <a:ea typeface="华文细黑" panose="02010600040101010101" pitchFamily="2" charset="-122"/>
                <a:cs typeface="微软雅黑" charset="0"/>
                <a:sym typeface="Calibri" pitchFamily="34" charset="0"/>
              </a:rPr>
              <a:t>分配</a:t>
            </a:r>
            <a:r>
              <a:rPr lang="zh-CN" altLang="en-US" sz="1200" dirty="0">
                <a:latin typeface="华文细黑" panose="02010600040101010101" pitchFamily="2" charset="-122"/>
                <a:ea typeface="华文细黑" panose="02010600040101010101" pitchFamily="2" charset="-122"/>
              </a:rPr>
              <a:t>平台测试环境</a:t>
            </a:r>
            <a:r>
              <a:rPr lang="en-US" altLang="zh-CN" sz="1200" dirty="0">
                <a:latin typeface="华文细黑" panose="02010600040101010101" pitchFamily="2" charset="-122"/>
                <a:ea typeface="华文细黑" panose="02010600040101010101" pitchFamily="2" charset="-122"/>
              </a:rPr>
              <a:t>SP</a:t>
            </a:r>
            <a:r>
              <a:rPr lang="zh-CN" altLang="en-US" sz="1200" dirty="0">
                <a:latin typeface="华文细黑" panose="02010600040101010101" pitchFamily="2" charset="-122"/>
                <a:ea typeface="华文细黑" panose="02010600040101010101" pitchFamily="2" charset="-122"/>
              </a:rPr>
              <a:t>账号</a:t>
            </a:r>
            <a:endParaRPr kumimoji="1" lang="zh-CN" altLang="en-US" sz="1200" dirty="0">
              <a:latin typeface="华文细黑" panose="02010600040101010101" pitchFamily="2" charset="-122"/>
              <a:ea typeface="华文细黑" panose="02010600040101010101" pitchFamily="2" charset="-122"/>
              <a:cs typeface="微软雅黑" charset="0"/>
              <a:sym typeface="Calibri" pitchFamily="34" charset="0"/>
            </a:endParaRPr>
          </a:p>
        </p:txBody>
      </p:sp>
      <p:sp>
        <p:nvSpPr>
          <p:cNvPr id="15" name="文本框 14"/>
          <p:cNvSpPr txBox="1"/>
          <p:nvPr/>
        </p:nvSpPr>
        <p:spPr>
          <a:xfrm>
            <a:off x="6653782" y="1347614"/>
            <a:ext cx="2094682" cy="201978"/>
          </a:xfrm>
          <a:prstGeom prst="rect">
            <a:avLst/>
          </a:prstGeom>
          <a:solidFill>
            <a:schemeClr val="bg1"/>
          </a:solidFill>
        </p:spPr>
        <p:txBody>
          <a:bodyPr wrap="square" rtlCol="0">
            <a:noAutofit/>
          </a:bodyPr>
          <a:lstStyle/>
          <a:p>
            <a:pPr marL="336600" marR="0" indent="-228600" algn="l" defTabSz="914400" rtl="0" eaLnBrk="0" fontAlgn="base" latinLnBrk="0" hangingPunct="0">
              <a:lnSpc>
                <a:spcPct val="100000"/>
              </a:lnSpc>
              <a:spcBef>
                <a:spcPct val="20000"/>
              </a:spcBef>
              <a:spcAft>
                <a:spcPct val="0"/>
              </a:spcAft>
              <a:buClrTx/>
              <a:buSzTx/>
              <a:buFont typeface="+mj-ea"/>
              <a:buAutoNum type="circleNumDbPlain" startAt="3"/>
              <a:tabLst/>
            </a:pPr>
            <a:r>
              <a:rPr kumimoji="1" lang="zh-CN" altLang="en-US" sz="1200" dirty="0">
                <a:latin typeface="华文细黑" panose="02010600040101010101" pitchFamily="2" charset="-122"/>
                <a:ea typeface="华文细黑" panose="02010600040101010101" pitchFamily="2" charset="-122"/>
                <a:cs typeface="微软雅黑" charset="0"/>
                <a:sym typeface="Calibri" pitchFamily="34" charset="0"/>
              </a:rPr>
              <a:t>邮件通知</a:t>
            </a:r>
            <a:r>
              <a:rPr kumimoji="1" lang="en-US" altLang="zh-CN" sz="1200" dirty="0">
                <a:latin typeface="华文细黑" panose="02010600040101010101" pitchFamily="2" charset="-122"/>
                <a:ea typeface="华文细黑" panose="02010600040101010101" pitchFamily="2" charset="-122"/>
                <a:cs typeface="微软雅黑" charset="0"/>
                <a:sym typeface="Calibri" pitchFamily="34" charset="0"/>
              </a:rPr>
              <a:t>SP</a:t>
            </a:r>
            <a:r>
              <a:rPr kumimoji="1" lang="zh-CN" altLang="en-US" sz="1200" dirty="0">
                <a:latin typeface="华文细黑" panose="02010600040101010101" pitchFamily="2" charset="-122"/>
                <a:ea typeface="华文细黑" panose="02010600040101010101" pitchFamily="2" charset="-122"/>
                <a:cs typeface="微软雅黑" charset="0"/>
                <a:sym typeface="Calibri" pitchFamily="34" charset="0"/>
              </a:rPr>
              <a:t>账号及密码</a:t>
            </a:r>
          </a:p>
        </p:txBody>
      </p:sp>
      <p:sp>
        <p:nvSpPr>
          <p:cNvPr id="2" name="矩形 1"/>
          <p:cNvSpPr/>
          <p:nvPr/>
        </p:nvSpPr>
        <p:spPr bwMode="auto">
          <a:xfrm>
            <a:off x="539552" y="1827512"/>
            <a:ext cx="1296144" cy="432048"/>
          </a:xfrm>
          <a:prstGeom prst="rect">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lang="zh-CN" altLang="en-US" sz="1200" b="1" dirty="0">
                <a:solidFill>
                  <a:schemeClr val="bg1"/>
                </a:solidFill>
                <a:latin typeface="Arial" panose="020B0604020202020204" pitchFamily="34" charset="0"/>
                <a:ea typeface="宋体" panose="02010600030101010101" pitchFamily="2" charset="-122"/>
              </a:rPr>
              <a:t>服务团队查收账号申请</a:t>
            </a:r>
            <a:endParaRPr kumimoji="0" lang="zh-CN" altLang="en-US" sz="1200" b="1"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
        <p:nvSpPr>
          <p:cNvPr id="16" name="矩形 15"/>
          <p:cNvSpPr/>
          <p:nvPr/>
        </p:nvSpPr>
        <p:spPr bwMode="auto">
          <a:xfrm>
            <a:off x="549839" y="2835624"/>
            <a:ext cx="1296144" cy="432048"/>
          </a:xfrm>
          <a:prstGeom prst="rect">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zh-CN" altLang="en-US" sz="1200" b="1" dirty="0">
                <a:solidFill>
                  <a:schemeClr val="bg1"/>
                </a:solidFill>
                <a:latin typeface="Arial" panose="020B0604020202020204" pitchFamily="34" charset="0"/>
                <a:ea typeface="宋体" panose="02010600030101010101" pitchFamily="2" charset="-122"/>
              </a:rPr>
              <a:t>与推荐方进行确认</a:t>
            </a:r>
          </a:p>
        </p:txBody>
      </p:sp>
      <p:sp>
        <p:nvSpPr>
          <p:cNvPr id="17" name="右箭头 16"/>
          <p:cNvSpPr/>
          <p:nvPr/>
        </p:nvSpPr>
        <p:spPr bwMode="auto">
          <a:xfrm rot="5400000">
            <a:off x="995708" y="3470279"/>
            <a:ext cx="413708" cy="189190"/>
          </a:xfrm>
          <a:prstGeom prst="rightArrow">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9" name="矩形 18"/>
          <p:cNvSpPr/>
          <p:nvPr/>
        </p:nvSpPr>
        <p:spPr bwMode="auto">
          <a:xfrm>
            <a:off x="539552" y="3843736"/>
            <a:ext cx="1296144" cy="432048"/>
          </a:xfrm>
          <a:prstGeom prst="rect">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zh-CN" altLang="en-US" sz="1200" b="1" dirty="0">
                <a:solidFill>
                  <a:schemeClr val="bg1"/>
                </a:solidFill>
                <a:latin typeface="Arial" panose="020B0604020202020204" pitchFamily="34" charset="0"/>
                <a:ea typeface="宋体" panose="02010600030101010101" pitchFamily="2" charset="-122"/>
              </a:rPr>
              <a:t>确认通过后分配</a:t>
            </a:r>
            <a:r>
              <a:rPr lang="en-US" altLang="zh-CN" sz="1200" b="1" dirty="0">
                <a:solidFill>
                  <a:schemeClr val="bg1"/>
                </a:solidFill>
                <a:latin typeface="Arial" panose="020B0604020202020204" pitchFamily="34" charset="0"/>
                <a:ea typeface="宋体" panose="02010600030101010101" pitchFamily="2" charset="-122"/>
              </a:rPr>
              <a:t>SP</a:t>
            </a:r>
            <a:r>
              <a:rPr lang="zh-CN" altLang="en-US" sz="1200" b="1" dirty="0">
                <a:solidFill>
                  <a:schemeClr val="bg1"/>
                </a:solidFill>
                <a:latin typeface="Arial" panose="020B0604020202020204" pitchFamily="34" charset="0"/>
                <a:ea typeface="宋体" panose="02010600030101010101" pitchFamily="2" charset="-122"/>
              </a:rPr>
              <a:t>账号</a:t>
            </a:r>
          </a:p>
        </p:txBody>
      </p:sp>
      <p:grpSp>
        <p:nvGrpSpPr>
          <p:cNvPr id="20" name="组合 19"/>
          <p:cNvGrpSpPr/>
          <p:nvPr/>
        </p:nvGrpSpPr>
        <p:grpSpPr>
          <a:xfrm>
            <a:off x="2771800" y="1563638"/>
            <a:ext cx="2875308" cy="2946270"/>
            <a:chOff x="827584" y="954478"/>
            <a:chExt cx="7128792" cy="3782912"/>
          </a:xfrm>
        </p:grpSpPr>
        <p:pic>
          <p:nvPicPr>
            <p:cNvPr id="21" name="图片 20"/>
            <p:cNvPicPr>
              <a:picLocks noChangeAspect="1"/>
            </p:cNvPicPr>
            <p:nvPr/>
          </p:nvPicPr>
          <p:blipFill>
            <a:blip r:embed="rId3"/>
            <a:stretch>
              <a:fillRect/>
            </a:stretch>
          </p:blipFill>
          <p:spPr>
            <a:xfrm>
              <a:off x="827584" y="1064982"/>
              <a:ext cx="7128792" cy="3672408"/>
            </a:xfrm>
            <a:prstGeom prst="rect">
              <a:avLst/>
            </a:prstGeom>
          </p:spPr>
        </p:pic>
        <p:pic>
          <p:nvPicPr>
            <p:cNvPr id="22" name="图片 21"/>
            <p:cNvPicPr>
              <a:picLocks noChangeAspect="1"/>
            </p:cNvPicPr>
            <p:nvPr/>
          </p:nvPicPr>
          <p:blipFill>
            <a:blip r:embed="rId4"/>
            <a:stretch>
              <a:fillRect/>
            </a:stretch>
          </p:blipFill>
          <p:spPr>
            <a:xfrm>
              <a:off x="827584" y="1091062"/>
              <a:ext cx="1656184" cy="311386"/>
            </a:xfrm>
            <a:prstGeom prst="rect">
              <a:avLst/>
            </a:prstGeom>
          </p:spPr>
        </p:pic>
        <p:grpSp>
          <p:nvGrpSpPr>
            <p:cNvPr id="23" name="组合 22"/>
            <p:cNvGrpSpPr/>
            <p:nvPr/>
          </p:nvGrpSpPr>
          <p:grpSpPr>
            <a:xfrm>
              <a:off x="875065" y="954478"/>
              <a:ext cx="2377424" cy="666467"/>
              <a:chOff x="875065" y="954478"/>
              <a:chExt cx="2377424" cy="666467"/>
            </a:xfrm>
          </p:grpSpPr>
          <p:pic>
            <p:nvPicPr>
              <p:cNvPr id="24" name="图片 23"/>
              <p:cNvPicPr>
                <a:picLocks noChangeAspect="1"/>
              </p:cNvPicPr>
              <p:nvPr/>
            </p:nvPicPr>
            <p:blipFill>
              <a:blip r:embed="rId5"/>
              <a:stretch>
                <a:fillRect/>
              </a:stretch>
            </p:blipFill>
            <p:spPr>
              <a:xfrm>
                <a:off x="1812329" y="1162032"/>
                <a:ext cx="1440160" cy="244238"/>
              </a:xfrm>
              <a:prstGeom prst="rect">
                <a:avLst/>
              </a:prstGeom>
            </p:spPr>
          </p:pic>
          <p:pic>
            <p:nvPicPr>
              <p:cNvPr id="25" name="Picture 2" descr="相关图片"/>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5065" y="954478"/>
                <a:ext cx="888623" cy="666467"/>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7" name="文本框 26"/>
          <p:cNvSpPr txBox="1"/>
          <p:nvPr/>
        </p:nvSpPr>
        <p:spPr>
          <a:xfrm>
            <a:off x="6869572" y="1645190"/>
            <a:ext cx="1878892" cy="2859251"/>
          </a:xfrm>
          <a:prstGeom prst="rect">
            <a:avLst/>
          </a:prstGeom>
          <a:solidFill>
            <a:schemeClr val="tx2">
              <a:lumMod val="40000"/>
              <a:lumOff val="60000"/>
            </a:schemeClr>
          </a:solidFill>
          <a:ln w="12700">
            <a:solidFill>
              <a:schemeClr val="bg1">
                <a:lumMod val="95000"/>
              </a:schemeClr>
            </a:solidFill>
            <a:prstDash val="dash"/>
          </a:ln>
        </p:spPr>
        <p:txBody>
          <a:bodyPr/>
          <a:lstStyle/>
          <a:p>
            <a:pPr eaLnBrk="1" hangingPunct="1">
              <a:lnSpc>
                <a:spcPct val="200000"/>
              </a:lnSpc>
              <a:defRPr/>
            </a:pPr>
            <a:r>
              <a:rPr lang="zh-CN" altLang="en-US" sz="1600" dirty="0">
                <a:solidFill>
                  <a:schemeClr val="bg1"/>
                </a:solidFill>
                <a:latin typeface="华文细黑" panose="02010600040101010101" pitchFamily="2" charset="-122"/>
                <a:ea typeface="华文细黑" panose="02010600040101010101" pitchFamily="2" charset="-122"/>
              </a:rPr>
              <a:t>将分配好的</a:t>
            </a:r>
            <a:r>
              <a:rPr lang="en-US" altLang="zh-CN" sz="1600" dirty="0">
                <a:solidFill>
                  <a:schemeClr val="bg1"/>
                </a:solidFill>
                <a:latin typeface="华文细黑" panose="02010600040101010101" pitchFamily="2" charset="-122"/>
                <a:ea typeface="华文细黑" panose="02010600040101010101" pitchFamily="2" charset="-122"/>
              </a:rPr>
              <a:t>SP</a:t>
            </a:r>
            <a:r>
              <a:rPr lang="zh-CN" altLang="en-US" sz="1600" dirty="0">
                <a:solidFill>
                  <a:schemeClr val="bg1"/>
                </a:solidFill>
                <a:latin typeface="华文细黑" panose="02010600040101010101" pitchFamily="2" charset="-122"/>
                <a:ea typeface="华文细黑" panose="02010600040101010101" pitchFamily="2" charset="-122"/>
              </a:rPr>
              <a:t>账号及密码发送至企业客户在服务申请中预留的邮箱中</a:t>
            </a:r>
          </a:p>
        </p:txBody>
      </p:sp>
    </p:spTree>
    <p:extLst>
      <p:ext uri="{BB962C8B-B14F-4D97-AF65-F5344CB8AC3E}">
        <p14:creationId xmlns:p14="http://schemas.microsoft.com/office/powerpoint/2010/main" val="118030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79512" y="940368"/>
            <a:ext cx="8496944" cy="335238"/>
          </a:xfrm>
          <a:prstGeom prst="rect">
            <a:avLst/>
          </a:prstGeom>
          <a:noFill/>
          <a:ln w="12700">
            <a:solidFill>
              <a:schemeClr val="bg1">
                <a:lumMod val="65000"/>
              </a:schemeClr>
            </a:solidFill>
            <a:prstDash val="dash"/>
          </a:ln>
        </p:spPr>
        <p:txBody>
          <a:bodyPr/>
          <a:lstStyle/>
          <a:p>
            <a:pPr eaLnBrk="1" hangingPunct="1">
              <a:defRPr/>
            </a:pPr>
            <a:r>
              <a:rPr lang="zh-CN" altLang="en-US" sz="1600" dirty="0">
                <a:latin typeface="华文细黑" panose="02010600040101010101" pitchFamily="2" charset="-122"/>
                <a:ea typeface="华文细黑" panose="02010600040101010101" pitchFamily="2" charset="-122"/>
              </a:rPr>
              <a:t>企业客户通过收到的</a:t>
            </a:r>
            <a:r>
              <a:rPr lang="en-US" altLang="zh-CN" sz="1600" dirty="0">
                <a:latin typeface="华文细黑" panose="02010600040101010101" pitchFamily="2" charset="-122"/>
                <a:ea typeface="华文细黑" panose="02010600040101010101" pitchFamily="2" charset="-122"/>
              </a:rPr>
              <a:t>SP</a:t>
            </a:r>
            <a:r>
              <a:rPr lang="zh-CN" altLang="en-US" sz="1600" dirty="0">
                <a:latin typeface="华文细黑" panose="02010600040101010101" pitchFamily="2" charset="-122"/>
                <a:ea typeface="华文细黑" panose="02010600040101010101" pitchFamily="2" charset="-122"/>
              </a:rPr>
              <a:t>账号及密码登录平台门户进行应用创建注册</a:t>
            </a:r>
          </a:p>
        </p:txBody>
      </p:sp>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3.</a:t>
            </a:r>
            <a:r>
              <a:rPr lang="zh-CN" altLang="en-US" sz="2000" dirty="0">
                <a:solidFill>
                  <a:srgbClr val="C00000"/>
                </a:solidFill>
              </a:rPr>
              <a:t>企业客户登录开放平台测试环境</a:t>
            </a:r>
          </a:p>
        </p:txBody>
      </p:sp>
      <p:sp>
        <p:nvSpPr>
          <p:cNvPr id="7" name="文本框 4"/>
          <p:cNvSpPr txBox="1">
            <a:spLocks noChangeArrowheads="1"/>
          </p:cNvSpPr>
          <p:nvPr/>
        </p:nvSpPr>
        <p:spPr bwMode="auto">
          <a:xfrm>
            <a:off x="179512" y="689430"/>
            <a:ext cx="4032448" cy="322947"/>
          </a:xfrm>
          <a:prstGeom prst="rect">
            <a:avLst/>
          </a:prstGeom>
          <a:solidFill>
            <a:srgbClr val="99CCFF"/>
          </a:solidFill>
          <a:ln>
            <a:noFill/>
          </a:ln>
          <a:extLst/>
        </p:spPr>
        <p:txBody>
          <a:bodyPr anchor="ctr"/>
          <a:lstStyle>
            <a:lvl1pPr>
              <a:spcBef>
                <a:spcPct val="20000"/>
              </a:spcBef>
              <a:buChar char="•"/>
              <a:defRPr sz="2000" b="1">
                <a:solidFill>
                  <a:schemeClr val="tx1"/>
                </a:solidFill>
                <a:latin typeface="华文细黑" panose="02010600040101010101" pitchFamily="2" charset="-122"/>
                <a:ea typeface="华文细黑" panose="02010600040101010101" pitchFamily="2" charset="-122"/>
              </a:defRPr>
            </a:lvl1pPr>
            <a:lvl2pPr marL="742950" indent="-285750">
              <a:spcBef>
                <a:spcPct val="20000"/>
              </a:spcBef>
              <a:buChar char="–"/>
              <a:defRPr sz="2000">
                <a:solidFill>
                  <a:schemeClr val="tx1"/>
                </a:solidFill>
                <a:latin typeface="华文细黑" panose="02010600040101010101" pitchFamily="2" charset="-122"/>
                <a:ea typeface="华文细黑" panose="02010600040101010101" pitchFamily="2" charset="-122"/>
              </a:defRPr>
            </a:lvl2pPr>
            <a:lvl3pPr marL="11430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3pPr>
            <a:lvl4pPr marL="16002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4pPr>
            <a:lvl5pPr marL="20574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5pPr>
            <a:lvl6pPr marL="25146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6pPr>
            <a:lvl7pPr marL="29718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7pPr>
            <a:lvl8pPr marL="34290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8pPr>
            <a:lvl9pPr marL="38862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9pPr>
          </a:lstStyle>
          <a:p>
            <a:pPr algn="ctr" eaLnBrk="1" hangingPunct="1">
              <a:spcBef>
                <a:spcPct val="0"/>
              </a:spcBef>
              <a:buNone/>
            </a:pPr>
            <a:r>
              <a:rPr lang="zh-CN" altLang="en-US" sz="1600" dirty="0">
                <a:solidFill>
                  <a:schemeClr val="bg1"/>
                </a:solidFill>
                <a:latin typeface="微软雅黑" panose="020B0503020204020204" pitchFamily="34" charset="-122"/>
                <a:ea typeface="微软雅黑" panose="020B0503020204020204" pitchFamily="34" charset="-122"/>
              </a:rPr>
              <a:t>企业客户登录开放平台测试环境</a:t>
            </a:r>
          </a:p>
        </p:txBody>
      </p:sp>
      <p:sp>
        <p:nvSpPr>
          <p:cNvPr id="12" name="文本框 11"/>
          <p:cNvSpPr txBox="1"/>
          <p:nvPr/>
        </p:nvSpPr>
        <p:spPr>
          <a:xfrm>
            <a:off x="179512" y="1347614"/>
            <a:ext cx="2592288" cy="209510"/>
          </a:xfrm>
          <a:prstGeom prst="rect">
            <a:avLst/>
          </a:prstGeom>
          <a:solidFill>
            <a:schemeClr val="bg1"/>
          </a:solidFill>
        </p:spPr>
        <p:txBody>
          <a:bodyPr wrap="square" rtlCol="0">
            <a:noAutofit/>
          </a:bodyPr>
          <a:lstStyle/>
          <a:p>
            <a:pPr marL="108000" indent="180000" eaLnBrk="0" hangingPunct="0">
              <a:spcBef>
                <a:spcPct val="20000"/>
              </a:spcBef>
              <a:buFont typeface="+mj-ea"/>
              <a:buAutoNum type="circleNumDbPlain"/>
            </a:pPr>
            <a:r>
              <a:rPr lang="zh-CN" altLang="en-US" sz="1200" dirty="0">
                <a:latin typeface="华文细黑" panose="02010600040101010101" pitchFamily="2" charset="-122"/>
                <a:ea typeface="华文细黑" panose="02010600040101010101" pitchFamily="2" charset="-122"/>
                <a:sym typeface="Calibri" pitchFamily="34" charset="0"/>
              </a:rPr>
              <a:t>企业客户登录门户并点击应用</a:t>
            </a:r>
            <a:endParaRPr kumimoji="1" lang="zh-CN" altLang="en-US" sz="1200" dirty="0">
              <a:latin typeface="华文细黑" panose="02010600040101010101" pitchFamily="2" charset="-122"/>
              <a:ea typeface="华文细黑" panose="02010600040101010101" pitchFamily="2" charset="-122"/>
              <a:cs typeface="微软雅黑" charset="0"/>
              <a:sym typeface="Calibri" pitchFamily="34" charset="0"/>
            </a:endParaRPr>
          </a:p>
        </p:txBody>
      </p:sp>
      <p:sp>
        <p:nvSpPr>
          <p:cNvPr id="14" name="文本框 13"/>
          <p:cNvSpPr txBox="1"/>
          <p:nvPr/>
        </p:nvSpPr>
        <p:spPr>
          <a:xfrm>
            <a:off x="2915816" y="1347614"/>
            <a:ext cx="2880320" cy="201978"/>
          </a:xfrm>
          <a:prstGeom prst="rect">
            <a:avLst/>
          </a:prstGeom>
          <a:solidFill>
            <a:schemeClr val="bg1"/>
          </a:solidFill>
        </p:spPr>
        <p:txBody>
          <a:bodyPr wrap="square" rtlCol="0">
            <a:noAutofit/>
          </a:bodyPr>
          <a:lstStyle/>
          <a:p>
            <a:pPr marL="336600" indent="-228600" eaLnBrk="0" hangingPunct="0">
              <a:spcBef>
                <a:spcPct val="20000"/>
              </a:spcBef>
              <a:buFont typeface="+mj-ea"/>
              <a:buAutoNum type="circleNumDbPlain" startAt="2"/>
            </a:pPr>
            <a:r>
              <a:rPr kumimoji="1" lang="zh-CN" altLang="en-US" sz="1200" dirty="0">
                <a:latin typeface="华文细黑" panose="02010600040101010101" pitchFamily="2" charset="-122"/>
                <a:ea typeface="华文细黑" panose="02010600040101010101" pitchFamily="2" charset="-122"/>
                <a:cs typeface="微软雅黑" charset="0"/>
                <a:sym typeface="Calibri" pitchFamily="34" charset="0"/>
              </a:rPr>
              <a:t>选择“创建应用”按钮并填写资料</a:t>
            </a:r>
          </a:p>
        </p:txBody>
      </p:sp>
      <p:sp>
        <p:nvSpPr>
          <p:cNvPr id="15" name="文本框 14"/>
          <p:cNvSpPr txBox="1"/>
          <p:nvPr/>
        </p:nvSpPr>
        <p:spPr>
          <a:xfrm>
            <a:off x="6084168" y="1324566"/>
            <a:ext cx="2376264" cy="225026"/>
          </a:xfrm>
          <a:prstGeom prst="rect">
            <a:avLst/>
          </a:prstGeom>
          <a:solidFill>
            <a:schemeClr val="bg1"/>
          </a:solidFill>
        </p:spPr>
        <p:txBody>
          <a:bodyPr wrap="square" rtlCol="0">
            <a:noAutofit/>
          </a:bodyPr>
          <a:lstStyle/>
          <a:p>
            <a:pPr marL="336600" indent="-228600" eaLnBrk="0" hangingPunct="0">
              <a:spcBef>
                <a:spcPct val="20000"/>
              </a:spcBef>
              <a:buFont typeface="+mj-ea"/>
              <a:buAutoNum type="circleNumDbPlain" startAt="3"/>
            </a:pPr>
            <a:r>
              <a:rPr kumimoji="1" lang="zh-CN" altLang="en-US" sz="1200" dirty="0">
                <a:latin typeface="华文细黑" panose="02010600040101010101" pitchFamily="2" charset="-122"/>
                <a:ea typeface="华文细黑" panose="02010600040101010101" pitchFamily="2" charset="-122"/>
                <a:cs typeface="微软雅黑" charset="0"/>
                <a:sym typeface="Calibri" pitchFamily="34" charset="0"/>
              </a:rPr>
              <a:t>确认并提交，生成</a:t>
            </a:r>
            <a:r>
              <a:rPr kumimoji="1" lang="en-US" altLang="zh-CN" sz="1200" dirty="0">
                <a:latin typeface="+mn-ea"/>
                <a:cs typeface="微软雅黑" charset="0"/>
                <a:sym typeface="Calibri" pitchFamily="34" charset="0"/>
              </a:rPr>
              <a:t>APP ID</a:t>
            </a:r>
            <a:r>
              <a:rPr kumimoji="1" lang="zh-CN" altLang="en-US" sz="1200" dirty="0">
                <a:latin typeface="+mn-ea"/>
                <a:cs typeface="微软雅黑" charset="0"/>
                <a:sym typeface="Calibri" pitchFamily="34" charset="0"/>
              </a:rPr>
              <a:t>和</a:t>
            </a:r>
            <a:r>
              <a:rPr kumimoji="1" lang="en-US" altLang="zh-CN" sz="1200" dirty="0">
                <a:latin typeface="+mn-ea"/>
                <a:cs typeface="微软雅黑" charset="0"/>
                <a:sym typeface="Calibri" pitchFamily="34" charset="0"/>
              </a:rPr>
              <a:t>Secret</a:t>
            </a:r>
            <a:endParaRPr kumimoji="1" lang="zh-CN" altLang="en-US" sz="1200" dirty="0">
              <a:latin typeface="华文细黑" panose="02010600040101010101" pitchFamily="2" charset="-122"/>
              <a:ea typeface="华文细黑" panose="02010600040101010101" pitchFamily="2" charset="-122"/>
              <a:cs typeface="微软雅黑" charset="0"/>
              <a:sym typeface="Calibri" pitchFamily="34" charset="0"/>
            </a:endParaRPr>
          </a:p>
        </p:txBody>
      </p:sp>
      <p:grpSp>
        <p:nvGrpSpPr>
          <p:cNvPr id="29" name="组合 28"/>
          <p:cNvGrpSpPr/>
          <p:nvPr/>
        </p:nvGrpSpPr>
        <p:grpSpPr>
          <a:xfrm>
            <a:off x="395536" y="1659804"/>
            <a:ext cx="8208912" cy="2880320"/>
            <a:chOff x="755576" y="1152113"/>
            <a:chExt cx="7344816" cy="3579877"/>
          </a:xfrm>
        </p:grpSpPr>
        <p:pic>
          <p:nvPicPr>
            <p:cNvPr id="30" name="图片 29"/>
            <p:cNvPicPr/>
            <p:nvPr/>
          </p:nvPicPr>
          <p:blipFill>
            <a:blip r:embed="rId3"/>
            <a:stretch>
              <a:fillRect/>
            </a:stretch>
          </p:blipFill>
          <p:spPr>
            <a:xfrm>
              <a:off x="755576" y="1275606"/>
              <a:ext cx="7344816" cy="3456384"/>
            </a:xfrm>
            <a:prstGeom prst="rect">
              <a:avLst/>
            </a:prstGeom>
          </p:spPr>
        </p:pic>
        <p:pic>
          <p:nvPicPr>
            <p:cNvPr id="31" name="图片 30"/>
            <p:cNvPicPr>
              <a:picLocks noChangeAspect="1"/>
            </p:cNvPicPr>
            <p:nvPr/>
          </p:nvPicPr>
          <p:blipFill>
            <a:blip r:embed="rId4"/>
            <a:stretch>
              <a:fillRect/>
            </a:stretch>
          </p:blipFill>
          <p:spPr>
            <a:xfrm>
              <a:off x="817856" y="1316814"/>
              <a:ext cx="1656184" cy="184544"/>
            </a:xfrm>
            <a:prstGeom prst="rect">
              <a:avLst/>
            </a:prstGeom>
          </p:spPr>
        </p:pic>
        <p:grpSp>
          <p:nvGrpSpPr>
            <p:cNvPr id="32" name="组合 31"/>
            <p:cNvGrpSpPr>
              <a:grpSpLocks noChangeAspect="1"/>
            </p:cNvGrpSpPr>
            <p:nvPr/>
          </p:nvGrpSpPr>
          <p:grpSpPr>
            <a:xfrm>
              <a:off x="797246" y="1152113"/>
              <a:ext cx="1901941" cy="533174"/>
              <a:chOff x="875065" y="954478"/>
              <a:chExt cx="2377424" cy="666467"/>
            </a:xfrm>
          </p:grpSpPr>
          <p:pic>
            <p:nvPicPr>
              <p:cNvPr id="33" name="图片 32"/>
              <p:cNvPicPr>
                <a:picLocks noChangeAspect="1"/>
              </p:cNvPicPr>
              <p:nvPr/>
            </p:nvPicPr>
            <p:blipFill>
              <a:blip r:embed="rId5"/>
              <a:stretch>
                <a:fillRect/>
              </a:stretch>
            </p:blipFill>
            <p:spPr>
              <a:xfrm>
                <a:off x="1812329" y="1162032"/>
                <a:ext cx="1440160" cy="244238"/>
              </a:xfrm>
              <a:prstGeom prst="rect">
                <a:avLst/>
              </a:prstGeom>
            </p:spPr>
          </p:pic>
          <p:pic>
            <p:nvPicPr>
              <p:cNvPr id="34" name="Picture 2" descr="相关图片"/>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5065" y="954478"/>
                <a:ext cx="888623" cy="666467"/>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 name="矩形 3"/>
          <p:cNvSpPr/>
          <p:nvPr/>
        </p:nvSpPr>
        <p:spPr>
          <a:xfrm>
            <a:off x="2699297" y="4722698"/>
            <a:ext cx="2600712" cy="338554"/>
          </a:xfrm>
          <a:prstGeom prst="rect">
            <a:avLst/>
          </a:prstGeom>
        </p:spPr>
        <p:txBody>
          <a:bodyPr wrap="none">
            <a:spAutoFit/>
          </a:bodyPr>
          <a:lstStyle/>
          <a:p>
            <a:pPr marL="108000" eaLnBrk="0" hangingPunct="0">
              <a:spcBef>
                <a:spcPct val="20000"/>
              </a:spcBef>
            </a:pPr>
            <a:r>
              <a:rPr kumimoji="1" lang="en-US" altLang="zh-CN" sz="1600" dirty="0">
                <a:latin typeface="+mn-ea"/>
                <a:cs typeface="微软雅黑" charset="0"/>
                <a:sym typeface="Calibri" pitchFamily="34" charset="0"/>
              </a:rPr>
              <a:t>APP ID</a:t>
            </a:r>
            <a:r>
              <a:rPr kumimoji="1" lang="zh-CN" altLang="en-US" sz="1600" dirty="0">
                <a:latin typeface="+mn-ea"/>
                <a:cs typeface="微软雅黑" charset="0"/>
                <a:sym typeface="Calibri" pitchFamily="34" charset="0"/>
              </a:rPr>
              <a:t>和</a:t>
            </a:r>
            <a:r>
              <a:rPr kumimoji="1" lang="en-US" altLang="zh-CN" sz="1600" dirty="0">
                <a:latin typeface="+mn-ea"/>
                <a:cs typeface="微软雅黑" charset="0"/>
                <a:sym typeface="Calibri" pitchFamily="34" charset="0"/>
              </a:rPr>
              <a:t>Secret</a:t>
            </a:r>
            <a:r>
              <a:rPr kumimoji="1" lang="zh-CN" altLang="en-US" sz="1600" dirty="0">
                <a:latin typeface="+mn-ea"/>
                <a:cs typeface="微软雅黑" charset="0"/>
                <a:sym typeface="Calibri" pitchFamily="34" charset="0"/>
              </a:rPr>
              <a:t>请保存好</a:t>
            </a:r>
            <a:endParaRPr kumimoji="1" lang="zh-CN" altLang="en-US" sz="1600" dirty="0">
              <a:latin typeface="华文细黑" panose="02010600040101010101" pitchFamily="2" charset="-122"/>
              <a:ea typeface="华文细黑" panose="02010600040101010101" pitchFamily="2" charset="-122"/>
              <a:cs typeface="微软雅黑" charset="0"/>
              <a:sym typeface="Calibri" pitchFamily="34" charset="0"/>
            </a:endParaRPr>
          </a:p>
        </p:txBody>
      </p:sp>
    </p:spTree>
    <p:extLst>
      <p:ext uri="{BB962C8B-B14F-4D97-AF65-F5344CB8AC3E}">
        <p14:creationId xmlns:p14="http://schemas.microsoft.com/office/powerpoint/2010/main" val="3896624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4.</a:t>
            </a:r>
            <a:r>
              <a:rPr lang="zh-CN" altLang="en-US" sz="2000" dirty="0">
                <a:solidFill>
                  <a:srgbClr val="C00000"/>
                </a:solidFill>
              </a:rPr>
              <a:t>在开放实验室网站下载相关开发指南</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7864" y="1491630"/>
            <a:ext cx="5328592" cy="3384376"/>
          </a:xfrm>
          <a:prstGeom prst="rect">
            <a:avLst/>
          </a:prstGeom>
        </p:spPr>
      </p:pic>
      <p:sp>
        <p:nvSpPr>
          <p:cNvPr id="5" name="文本框 4"/>
          <p:cNvSpPr txBox="1"/>
          <p:nvPr/>
        </p:nvSpPr>
        <p:spPr>
          <a:xfrm>
            <a:off x="179512" y="940368"/>
            <a:ext cx="8496944" cy="551262"/>
          </a:xfrm>
          <a:prstGeom prst="rect">
            <a:avLst/>
          </a:prstGeom>
          <a:noFill/>
          <a:ln w="12700">
            <a:solidFill>
              <a:schemeClr val="bg1">
                <a:lumMod val="65000"/>
              </a:schemeClr>
            </a:solidFill>
            <a:prstDash val="dash"/>
          </a:ln>
        </p:spPr>
        <p:txBody>
          <a:bodyPr/>
          <a:lstStyle/>
          <a:p>
            <a:pPr>
              <a:defRPr/>
            </a:pPr>
            <a:r>
              <a:rPr lang="zh-CN" altLang="en-US" sz="1600" dirty="0">
                <a:latin typeface="华文细黑" panose="02010600040101010101" pitchFamily="2" charset="-122"/>
                <a:ea typeface="华文细黑" panose="02010600040101010101" pitchFamily="2" charset="-122"/>
              </a:rPr>
              <a:t>企业客户登录天翼物联产业联盟门户网站“</a:t>
            </a:r>
            <a:r>
              <a:rPr lang="en-US" altLang="zh-CN" sz="1600" dirty="0">
                <a:solidFill>
                  <a:srgbClr val="FF0000"/>
                </a:solidFill>
                <a:latin typeface="Arial" panose="020B0604020202020204" pitchFamily="34" charset="0"/>
                <a:ea typeface="宋体" panose="02010600030101010101" pitchFamily="2" charset="-122"/>
              </a:rPr>
              <a:t>www.tianyiiot.com</a:t>
            </a:r>
            <a:r>
              <a:rPr lang="zh-CN" altLang="en-US" sz="1600" b="1" dirty="0">
                <a:latin typeface="华文细黑" panose="02010600040101010101" pitchFamily="2" charset="-122"/>
                <a:ea typeface="华文细黑" panose="02010600040101010101" pitchFamily="2" charset="-122"/>
              </a:rPr>
              <a:t>”</a:t>
            </a:r>
            <a:r>
              <a:rPr lang="en-US" altLang="zh-CN" sz="1600" dirty="0">
                <a:latin typeface="华文细黑" panose="02010600040101010101" pitchFamily="2" charset="-122"/>
                <a:ea typeface="华文细黑" panose="02010600040101010101" pitchFamily="2" charset="-122"/>
              </a:rPr>
              <a:t>,</a:t>
            </a:r>
            <a:r>
              <a:rPr lang="zh-CN" altLang="en-US" sz="1600" dirty="0">
                <a:latin typeface="华文细黑" panose="02010600040101010101" pitchFamily="2" charset="-122"/>
                <a:ea typeface="华文细黑" panose="02010600040101010101" pitchFamily="2" charset="-122"/>
              </a:rPr>
              <a:t>在文件下载专区下载中国电信开放平台南北向集成开发文档及验证工具</a:t>
            </a:r>
          </a:p>
        </p:txBody>
      </p:sp>
      <p:sp>
        <p:nvSpPr>
          <p:cNvPr id="6" name="文本框 4"/>
          <p:cNvSpPr txBox="1">
            <a:spLocks noChangeArrowheads="1"/>
          </p:cNvSpPr>
          <p:nvPr/>
        </p:nvSpPr>
        <p:spPr bwMode="auto">
          <a:xfrm>
            <a:off x="179512" y="689430"/>
            <a:ext cx="1800200" cy="322947"/>
          </a:xfrm>
          <a:prstGeom prst="rect">
            <a:avLst/>
          </a:prstGeom>
          <a:solidFill>
            <a:schemeClr val="accent1"/>
          </a:solidFill>
          <a:ln>
            <a:noFill/>
          </a:ln>
          <a:extLst/>
        </p:spPr>
        <p:txBody>
          <a:bodyPr anchor="ctr"/>
          <a:lstStyle>
            <a:lvl1pPr>
              <a:spcBef>
                <a:spcPct val="20000"/>
              </a:spcBef>
              <a:buChar char="•"/>
              <a:defRPr sz="2000" b="1">
                <a:solidFill>
                  <a:schemeClr val="tx1"/>
                </a:solidFill>
                <a:latin typeface="华文细黑" panose="02010600040101010101" pitchFamily="2" charset="-122"/>
                <a:ea typeface="华文细黑" panose="02010600040101010101" pitchFamily="2" charset="-122"/>
              </a:defRPr>
            </a:lvl1pPr>
            <a:lvl2pPr marL="742950" indent="-285750">
              <a:spcBef>
                <a:spcPct val="20000"/>
              </a:spcBef>
              <a:buChar char="–"/>
              <a:defRPr sz="2000">
                <a:solidFill>
                  <a:schemeClr val="tx1"/>
                </a:solidFill>
                <a:latin typeface="华文细黑" panose="02010600040101010101" pitchFamily="2" charset="-122"/>
                <a:ea typeface="华文细黑" panose="02010600040101010101" pitchFamily="2" charset="-122"/>
              </a:defRPr>
            </a:lvl2pPr>
            <a:lvl3pPr marL="11430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3pPr>
            <a:lvl4pPr marL="16002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4pPr>
            <a:lvl5pPr marL="20574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5pPr>
            <a:lvl6pPr marL="25146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6pPr>
            <a:lvl7pPr marL="29718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7pPr>
            <a:lvl8pPr marL="34290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8pPr>
            <a:lvl9pPr marL="38862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9pPr>
          </a:lstStyle>
          <a:p>
            <a:pPr algn="ctr" eaLnBrk="1" hangingPunct="1">
              <a:spcBef>
                <a:spcPct val="0"/>
              </a:spcBef>
              <a:buNone/>
            </a:pPr>
            <a:r>
              <a:rPr lang="zh-CN" altLang="en-US" sz="1600" dirty="0">
                <a:solidFill>
                  <a:schemeClr val="bg1"/>
                </a:solidFill>
                <a:latin typeface="微软雅黑" panose="020B0503020204020204" pitchFamily="34" charset="-122"/>
                <a:ea typeface="微软雅黑" panose="020B0503020204020204" pitchFamily="34" charset="-122"/>
              </a:rPr>
              <a:t>文档工具下载</a:t>
            </a:r>
          </a:p>
        </p:txBody>
      </p:sp>
      <p:sp>
        <p:nvSpPr>
          <p:cNvPr id="7" name="文本框 6"/>
          <p:cNvSpPr txBox="1"/>
          <p:nvPr/>
        </p:nvSpPr>
        <p:spPr>
          <a:xfrm>
            <a:off x="179512" y="1491630"/>
            <a:ext cx="2701212" cy="3096344"/>
          </a:xfrm>
          <a:prstGeom prst="rect">
            <a:avLst/>
          </a:prstGeom>
          <a:solidFill>
            <a:schemeClr val="bg1"/>
          </a:solidFill>
          <a:ln w="12700">
            <a:solidFill>
              <a:schemeClr val="bg1">
                <a:lumMod val="95000"/>
              </a:schemeClr>
            </a:solidFill>
            <a:prstDash val="dash"/>
          </a:ln>
        </p:spPr>
        <p:txBody>
          <a:bodyPr/>
          <a:lstStyle/>
          <a:p>
            <a:pPr eaLnBrk="1" hangingPunct="1">
              <a:defRPr/>
            </a:pPr>
            <a:endParaRPr lang="en-US" altLang="zh-CN" sz="1600" dirty="0">
              <a:latin typeface="华文细黑" panose="02010600040101010101" pitchFamily="2" charset="-122"/>
              <a:ea typeface="华文细黑" panose="02010600040101010101" pitchFamily="2" charset="-122"/>
            </a:endParaRPr>
          </a:p>
          <a:p>
            <a:pPr eaLnBrk="1" hangingPunct="1">
              <a:defRPr/>
            </a:pPr>
            <a:r>
              <a:rPr lang="zh-CN" altLang="en-US" sz="1600" dirty="0">
                <a:latin typeface="华文细黑" panose="02010600040101010101" pitchFamily="2" charset="-122"/>
                <a:ea typeface="华文细黑" panose="02010600040101010101" pitchFamily="2" charset="-122"/>
              </a:rPr>
              <a:t>南向：</a:t>
            </a:r>
            <a:endParaRPr lang="en-US" altLang="zh-CN" sz="1600" dirty="0">
              <a:latin typeface="华文细黑" panose="02010600040101010101" pitchFamily="2" charset="-122"/>
              <a:ea typeface="华文细黑" panose="02010600040101010101" pitchFamily="2" charset="-122"/>
            </a:endParaRPr>
          </a:p>
          <a:p>
            <a:pPr eaLnBrk="1" hangingPunct="1">
              <a:defRPr/>
            </a:pPr>
            <a:r>
              <a:rPr lang="en-US" altLang="zh-CN" sz="1600" dirty="0">
                <a:latin typeface="华文细黑" panose="02010600040101010101" pitchFamily="2" charset="-122"/>
                <a:ea typeface="华文细黑" panose="02010600040101010101" pitchFamily="2" charset="-122"/>
              </a:rPr>
              <a:t>profile</a:t>
            </a:r>
            <a:r>
              <a:rPr lang="zh-CN" altLang="en-US" sz="1600" dirty="0">
                <a:latin typeface="华文细黑" panose="02010600040101010101" pitchFamily="2" charset="-122"/>
                <a:ea typeface="华文细黑" panose="02010600040101010101" pitchFamily="2" charset="-122"/>
              </a:rPr>
              <a:t>开发指南</a:t>
            </a:r>
            <a:endParaRPr lang="en-US" altLang="zh-CN" sz="1600" dirty="0">
              <a:latin typeface="华文细黑" panose="02010600040101010101" pitchFamily="2" charset="-122"/>
              <a:ea typeface="华文细黑" panose="02010600040101010101" pitchFamily="2" charset="-122"/>
            </a:endParaRPr>
          </a:p>
          <a:p>
            <a:pPr eaLnBrk="1" hangingPunct="1">
              <a:defRPr/>
            </a:pPr>
            <a:r>
              <a:rPr lang="zh-CN" altLang="en-US" sz="1600" dirty="0">
                <a:latin typeface="华文细黑" panose="02010600040101010101" pitchFamily="2" charset="-122"/>
                <a:ea typeface="华文细黑" panose="02010600040101010101" pitchFamily="2" charset="-122"/>
              </a:rPr>
              <a:t>终端编解码插件开发指南</a:t>
            </a:r>
            <a:endParaRPr lang="en-US" altLang="zh-CN" sz="1600" dirty="0">
              <a:latin typeface="华文细黑" panose="02010600040101010101" pitchFamily="2" charset="-122"/>
              <a:ea typeface="华文细黑" panose="02010600040101010101" pitchFamily="2" charset="-122"/>
            </a:endParaRPr>
          </a:p>
          <a:p>
            <a:pPr eaLnBrk="1" hangingPunct="1">
              <a:defRPr/>
            </a:pPr>
            <a:r>
              <a:rPr lang="zh-CN" altLang="en-US" sz="1600" dirty="0">
                <a:latin typeface="华文细黑" panose="02010600040101010101" pitchFamily="2" charset="-122"/>
                <a:ea typeface="华文细黑" panose="02010600040101010101" pitchFamily="2" charset="-122"/>
              </a:rPr>
              <a:t>编解码插件离线签名工具</a:t>
            </a:r>
            <a:endParaRPr lang="en-US" altLang="zh-CN" sz="1600" dirty="0">
              <a:latin typeface="华文细黑" panose="02010600040101010101" pitchFamily="2" charset="-122"/>
              <a:ea typeface="华文细黑" panose="02010600040101010101" pitchFamily="2" charset="-122"/>
            </a:endParaRPr>
          </a:p>
          <a:p>
            <a:pPr eaLnBrk="1" hangingPunct="1">
              <a:defRPr/>
            </a:pPr>
            <a:r>
              <a:rPr lang="zh-CN" altLang="en-US" sz="1600" dirty="0">
                <a:latin typeface="华文细黑" panose="02010600040101010101" pitchFamily="2" charset="-122"/>
                <a:ea typeface="华文细黑" panose="02010600040101010101" pitchFamily="2" charset="-122"/>
              </a:rPr>
              <a:t>编解码插件本地检测工具</a:t>
            </a:r>
            <a:endParaRPr lang="en-US" altLang="zh-CN" sz="1600" dirty="0">
              <a:latin typeface="华文细黑" panose="02010600040101010101" pitchFamily="2" charset="-122"/>
              <a:ea typeface="华文细黑" panose="02010600040101010101" pitchFamily="2" charset="-122"/>
            </a:endParaRPr>
          </a:p>
          <a:p>
            <a:pPr eaLnBrk="1" hangingPunct="1">
              <a:defRPr/>
            </a:pPr>
            <a:endParaRPr lang="en-US" altLang="zh-CN" sz="1600" dirty="0">
              <a:latin typeface="华文细黑" panose="02010600040101010101" pitchFamily="2" charset="-122"/>
              <a:ea typeface="华文细黑" panose="02010600040101010101" pitchFamily="2" charset="-122"/>
            </a:endParaRPr>
          </a:p>
          <a:p>
            <a:pPr eaLnBrk="1" hangingPunct="1">
              <a:defRPr/>
            </a:pPr>
            <a:r>
              <a:rPr lang="zh-CN" altLang="en-US" sz="1600" dirty="0">
                <a:latin typeface="华文细黑" panose="02010600040101010101" pitchFamily="2" charset="-122"/>
                <a:ea typeface="华文细黑" panose="02010600040101010101" pitchFamily="2" charset="-122"/>
              </a:rPr>
              <a:t>北向：</a:t>
            </a:r>
            <a:endParaRPr lang="en-US" altLang="zh-CN" sz="1600" dirty="0">
              <a:latin typeface="华文细黑" panose="02010600040101010101" pitchFamily="2" charset="-122"/>
              <a:ea typeface="华文细黑" panose="02010600040101010101" pitchFamily="2" charset="-122"/>
            </a:endParaRPr>
          </a:p>
          <a:p>
            <a:pPr eaLnBrk="1" hangingPunct="1">
              <a:defRPr/>
            </a:pPr>
            <a:r>
              <a:rPr lang="en-US" altLang="zh-CN" sz="1600" dirty="0" err="1">
                <a:latin typeface="华文细黑" panose="02010600040101010101" pitchFamily="2" charset="-122"/>
                <a:ea typeface="华文细黑" panose="02010600040101010101" pitchFamily="2" charset="-122"/>
              </a:rPr>
              <a:t>IoT</a:t>
            </a:r>
            <a:r>
              <a:rPr lang="en-US" altLang="zh-CN" sz="1600" dirty="0">
                <a:latin typeface="华文细黑" panose="02010600040101010101" pitchFamily="2" charset="-122"/>
                <a:ea typeface="华文细黑" panose="02010600040101010101" pitchFamily="2" charset="-122"/>
              </a:rPr>
              <a:t> Platform API</a:t>
            </a:r>
            <a:r>
              <a:rPr lang="zh-CN" altLang="zh-CN" sz="1600" dirty="0">
                <a:latin typeface="华文细黑" panose="02010600040101010101" pitchFamily="2" charset="-122"/>
                <a:ea typeface="华文细黑" panose="02010600040101010101" pitchFamily="2" charset="-122"/>
              </a:rPr>
              <a:t>参考</a:t>
            </a:r>
            <a:r>
              <a:rPr lang="en-US" altLang="zh-CN" sz="1600" dirty="0">
                <a:latin typeface="华文细黑" panose="02010600040101010101" pitchFamily="2" charset="-122"/>
                <a:ea typeface="华文细黑" panose="02010600040101010101" pitchFamily="2" charset="-122"/>
              </a:rPr>
              <a:t>(</a:t>
            </a:r>
            <a:r>
              <a:rPr lang="zh-CN" altLang="zh-CN" sz="1600" dirty="0">
                <a:latin typeface="华文细黑" panose="02010600040101010101" pitchFamily="2" charset="-122"/>
                <a:ea typeface="华文细黑" panose="02010600040101010101" pitchFamily="2" charset="-122"/>
              </a:rPr>
              <a:t>北向</a:t>
            </a:r>
            <a:r>
              <a:rPr lang="en-US" altLang="zh-CN" sz="1600" dirty="0">
                <a:latin typeface="华文细黑" panose="02010600040101010101" pitchFamily="2" charset="-122"/>
                <a:ea typeface="华文细黑" panose="02010600040101010101" pitchFamily="2" charset="-122"/>
              </a:rPr>
              <a:t>)</a:t>
            </a:r>
            <a:endParaRPr lang="zh-CN" altLang="en-US" sz="1600" dirty="0">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2415931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5.Profile</a:t>
            </a:r>
            <a:r>
              <a:rPr lang="zh-CN" altLang="en-US" sz="2000" dirty="0">
                <a:solidFill>
                  <a:srgbClr val="C00000"/>
                </a:solidFill>
              </a:rPr>
              <a:t>文件编制</a:t>
            </a:r>
          </a:p>
        </p:txBody>
      </p:sp>
      <p:sp>
        <p:nvSpPr>
          <p:cNvPr id="5" name="矩形 4"/>
          <p:cNvSpPr/>
          <p:nvPr/>
        </p:nvSpPr>
        <p:spPr>
          <a:xfrm>
            <a:off x="341868" y="699542"/>
            <a:ext cx="8406596" cy="695575"/>
          </a:xfrm>
          <a:prstGeom prst="rect">
            <a:avLst/>
          </a:prstGeom>
        </p:spPr>
        <p:txBody>
          <a:bodyPr wrap="square">
            <a:spAutoFit/>
          </a:bodyPr>
          <a:lstStyle/>
          <a:p>
            <a:pPr lvl="0">
              <a:lnSpc>
                <a:spcPct val="140000"/>
              </a:lnSpc>
            </a:pPr>
            <a:r>
              <a:rPr lang="zh-CN" altLang="zh-CN" sz="1400" dirty="0"/>
              <a:t>设备的</a:t>
            </a:r>
            <a:r>
              <a:rPr lang="en-US" altLang="zh-CN" sz="1400" dirty="0"/>
              <a:t>Profile</a:t>
            </a:r>
            <a:r>
              <a:rPr lang="zh-CN" altLang="zh-CN" sz="1400" dirty="0"/>
              <a:t>文件是用来描述一款设备是什么、能做什么以及如何控制该设备的文件</a:t>
            </a:r>
            <a:r>
              <a:rPr lang="zh-CN" altLang="en-US" sz="1400" dirty="0"/>
              <a:t>，主要包括设备能力描述和服务能力描述，用于应用对设备的管理</a:t>
            </a:r>
            <a:r>
              <a:rPr lang="zh-CN" altLang="zh-CN" sz="1400" dirty="0"/>
              <a:t>。</a:t>
            </a:r>
            <a:endParaRPr lang="en-US" altLang="zh-CN" sz="1400" dirty="0"/>
          </a:p>
        </p:txBody>
      </p:sp>
      <p:pic>
        <p:nvPicPr>
          <p:cNvPr id="1026" name="d0e25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9062" y="1999168"/>
            <a:ext cx="2907154" cy="2078749"/>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389738" y="1542615"/>
            <a:ext cx="2742102" cy="1092607"/>
          </a:xfrm>
          <a:prstGeom prst="rect">
            <a:avLst/>
          </a:prstGeom>
          <a:ln>
            <a:solidFill>
              <a:schemeClr val="tx1"/>
            </a:solidFill>
          </a:ln>
        </p:spPr>
        <p:txBody>
          <a:bodyPr wrap="square">
            <a:spAutoFit/>
          </a:bodyPr>
          <a:lstStyle/>
          <a:p>
            <a:pPr>
              <a:lnSpc>
                <a:spcPct val="130000"/>
              </a:lnSpc>
              <a:spcBef>
                <a:spcPts val="0"/>
              </a:spcBef>
              <a:spcAft>
                <a:spcPts val="0"/>
              </a:spcAft>
            </a:pPr>
            <a:r>
              <a:rPr lang="en-US" altLang="zh-CN" sz="1000" b="1" dirty="0"/>
              <a:t>1. </a:t>
            </a:r>
            <a:r>
              <a:rPr lang="zh-CN" altLang="zh-CN" sz="1000" b="1" dirty="0"/>
              <a:t>设备能力</a:t>
            </a:r>
            <a:r>
              <a:rPr lang="en-US" altLang="zh-CN" sz="1000" b="1" dirty="0"/>
              <a:t> (Device Capability)</a:t>
            </a:r>
            <a:r>
              <a:rPr lang="zh-CN" altLang="zh-CN" sz="1000" b="1" dirty="0"/>
              <a:t>：</a:t>
            </a:r>
          </a:p>
          <a:p>
            <a:pPr>
              <a:lnSpc>
                <a:spcPct val="130000"/>
              </a:lnSpc>
              <a:spcBef>
                <a:spcPts val="0"/>
              </a:spcBef>
              <a:spcAft>
                <a:spcPts val="0"/>
              </a:spcAft>
            </a:pPr>
            <a:r>
              <a:rPr lang="zh-CN" altLang="zh-CN" sz="1000" dirty="0"/>
              <a:t>设备的能力特征，包括设备类型、厂商、型号、协议类型名称以及提供的服务类型。</a:t>
            </a:r>
          </a:p>
          <a:p>
            <a:pPr>
              <a:lnSpc>
                <a:spcPct val="130000"/>
              </a:lnSpc>
              <a:spcBef>
                <a:spcPts val="0"/>
              </a:spcBef>
              <a:spcAft>
                <a:spcPts val="0"/>
              </a:spcAft>
            </a:pPr>
            <a:r>
              <a:rPr lang="zh-CN" altLang="zh-CN" sz="1000" dirty="0"/>
              <a:t>右图：彩灯的制造厂商：</a:t>
            </a:r>
            <a:r>
              <a:rPr lang="en-US" altLang="zh-CN" sz="1000" dirty="0" err="1"/>
              <a:t>aeotec</a:t>
            </a:r>
            <a:r>
              <a:rPr lang="zh-CN" altLang="zh-CN" sz="1000" dirty="0"/>
              <a:t>（厂商</a:t>
            </a:r>
            <a:r>
              <a:rPr lang="en-US" altLang="zh-CN" sz="1000" dirty="0"/>
              <a:t>id</a:t>
            </a:r>
            <a:r>
              <a:rPr lang="zh-CN" altLang="zh-CN" sz="1000" dirty="0"/>
              <a:t>为</a:t>
            </a:r>
            <a:r>
              <a:rPr lang="en-US" altLang="zh-CN" sz="1000" dirty="0"/>
              <a:t>0086</a:t>
            </a:r>
            <a:r>
              <a:rPr lang="zh-CN" altLang="zh-CN" sz="1000" dirty="0"/>
              <a:t>），型号</a:t>
            </a:r>
            <a:r>
              <a:rPr lang="en-US" altLang="zh-CN" sz="1000" dirty="0"/>
              <a:t>(0203-0062), </a:t>
            </a:r>
            <a:r>
              <a:rPr lang="zh-CN" altLang="zh-CN" sz="1000" dirty="0"/>
              <a:t>协议类型</a:t>
            </a:r>
            <a:r>
              <a:rPr lang="en-US" altLang="zh-CN" sz="1000" dirty="0"/>
              <a:t>(</a:t>
            </a:r>
            <a:r>
              <a:rPr lang="en-US" altLang="zh-CN" sz="1000" dirty="0" err="1"/>
              <a:t>CoPA</a:t>
            </a:r>
            <a:r>
              <a:rPr lang="en-US" altLang="zh-CN" sz="1000" dirty="0"/>
              <a:t>)</a:t>
            </a:r>
            <a:endParaRPr lang="zh-CN" altLang="zh-CN" sz="1000" dirty="0"/>
          </a:p>
        </p:txBody>
      </p:sp>
      <p:sp>
        <p:nvSpPr>
          <p:cNvPr id="7" name="矩形 6"/>
          <p:cNvSpPr/>
          <p:nvPr/>
        </p:nvSpPr>
        <p:spPr>
          <a:xfrm>
            <a:off x="390752" y="3079288"/>
            <a:ext cx="2741088" cy="1292662"/>
          </a:xfrm>
          <a:prstGeom prst="rect">
            <a:avLst/>
          </a:prstGeom>
          <a:ln>
            <a:solidFill>
              <a:schemeClr val="tx1"/>
            </a:solidFill>
          </a:ln>
        </p:spPr>
        <p:txBody>
          <a:bodyPr wrap="square">
            <a:spAutoFit/>
          </a:bodyPr>
          <a:lstStyle/>
          <a:p>
            <a:pPr>
              <a:lnSpc>
                <a:spcPct val="130000"/>
              </a:lnSpc>
              <a:spcBef>
                <a:spcPts val="0"/>
              </a:spcBef>
              <a:spcAft>
                <a:spcPts val="0"/>
              </a:spcAft>
            </a:pPr>
            <a:r>
              <a:rPr lang="en-US" altLang="zh-CN" sz="1000" b="1" dirty="0"/>
              <a:t>2. </a:t>
            </a:r>
            <a:r>
              <a:rPr lang="zh-CN" altLang="zh-CN" sz="1000" b="1" dirty="0"/>
              <a:t>服务</a:t>
            </a:r>
            <a:r>
              <a:rPr lang="en-US" altLang="zh-CN" sz="1000" b="1" dirty="0"/>
              <a:t>(Service)</a:t>
            </a:r>
            <a:r>
              <a:rPr lang="zh-CN" altLang="zh-CN" sz="1000" b="1" dirty="0"/>
              <a:t>：</a:t>
            </a:r>
          </a:p>
          <a:p>
            <a:pPr>
              <a:lnSpc>
                <a:spcPct val="130000"/>
              </a:lnSpc>
              <a:spcBef>
                <a:spcPts val="0"/>
              </a:spcBef>
              <a:spcAft>
                <a:spcPts val="0"/>
              </a:spcAft>
            </a:pPr>
            <a:r>
              <a:rPr lang="zh-CN" altLang="zh-CN" sz="1000" dirty="0"/>
              <a:t>设备</a:t>
            </a:r>
            <a:r>
              <a:rPr lang="zh-CN" altLang="en-US" sz="1000" dirty="0"/>
              <a:t>提供的</a:t>
            </a:r>
            <a:r>
              <a:rPr lang="zh-CN" altLang="zh-CN" sz="1000" dirty="0"/>
              <a:t>服务</a:t>
            </a:r>
            <a:r>
              <a:rPr lang="zh-CN" altLang="en-US" sz="1000" dirty="0"/>
              <a:t>，</a:t>
            </a:r>
            <a:r>
              <a:rPr lang="zh-CN" altLang="zh-CN" sz="1000" dirty="0"/>
              <a:t>包括命令和属性。右图：</a:t>
            </a:r>
          </a:p>
          <a:p>
            <a:pPr>
              <a:lnSpc>
                <a:spcPct val="130000"/>
              </a:lnSpc>
              <a:spcBef>
                <a:spcPts val="0"/>
              </a:spcBef>
              <a:spcAft>
                <a:spcPts val="0"/>
              </a:spcAft>
            </a:pPr>
            <a:r>
              <a:rPr lang="zh-CN" altLang="zh-CN" sz="1000" dirty="0"/>
              <a:t>有三个服务（</a:t>
            </a:r>
            <a:r>
              <a:rPr lang="en-US" altLang="zh-CN" sz="1000" dirty="0"/>
              <a:t>service</a:t>
            </a:r>
            <a:r>
              <a:rPr lang="zh-CN" altLang="zh-CN" sz="1000" dirty="0"/>
              <a:t>），开关（</a:t>
            </a:r>
            <a:r>
              <a:rPr lang="en-US" altLang="zh-CN" sz="1000" dirty="0"/>
              <a:t>Switch</a:t>
            </a:r>
            <a:r>
              <a:rPr lang="zh-CN" altLang="zh-CN" sz="1000" dirty="0"/>
              <a:t>），亮度（</a:t>
            </a:r>
            <a:r>
              <a:rPr lang="en-US" altLang="zh-CN" sz="1000" dirty="0"/>
              <a:t>Brightness</a:t>
            </a:r>
            <a:r>
              <a:rPr lang="zh-CN" altLang="zh-CN" sz="1000" dirty="0"/>
              <a:t>），颜色（</a:t>
            </a:r>
            <a:r>
              <a:rPr lang="en-US" altLang="zh-CN" sz="1000" dirty="0"/>
              <a:t>Color</a:t>
            </a:r>
            <a:r>
              <a:rPr lang="zh-CN" altLang="zh-CN" sz="1000" dirty="0"/>
              <a:t>）；</a:t>
            </a:r>
          </a:p>
          <a:p>
            <a:pPr>
              <a:lnSpc>
                <a:spcPct val="130000"/>
              </a:lnSpc>
              <a:spcBef>
                <a:spcPts val="0"/>
              </a:spcBef>
              <a:spcAft>
                <a:spcPts val="0"/>
              </a:spcAft>
            </a:pPr>
            <a:r>
              <a:rPr lang="zh-CN" altLang="zh-CN" sz="1000" dirty="0"/>
              <a:t>开关服务有</a:t>
            </a:r>
            <a:r>
              <a:rPr lang="en-US" altLang="zh-CN" sz="1000" dirty="0"/>
              <a:t>SWITCH ON</a:t>
            </a:r>
            <a:r>
              <a:rPr lang="zh-CN" altLang="zh-CN" sz="1000" dirty="0"/>
              <a:t>，</a:t>
            </a:r>
            <a:r>
              <a:rPr lang="en-US" altLang="zh-CN" sz="1000" dirty="0"/>
              <a:t>OFF</a:t>
            </a:r>
            <a:r>
              <a:rPr lang="zh-CN" altLang="zh-CN" sz="1000" dirty="0"/>
              <a:t>命令，有当前开关状态</a:t>
            </a:r>
            <a:r>
              <a:rPr lang="en-US" altLang="zh-CN" sz="1000" dirty="0"/>
              <a:t>status (ON, OFF)</a:t>
            </a:r>
            <a:r>
              <a:rPr lang="zh-CN" altLang="zh-CN" sz="1000" dirty="0"/>
              <a:t>等。</a:t>
            </a:r>
            <a:endParaRPr lang="zh-CN" altLang="zh-CN" sz="1000" dirty="0">
              <a:latin typeface="Times New Roman" panose="02020603050405020304" pitchFamily="18" charset="0"/>
              <a:ea typeface="宋体" panose="02010600030101010101" pitchFamily="2" charset="-122"/>
              <a:cs typeface="Arial" panose="020B0604020202020204" pitchFamily="34" charset="0"/>
            </a:endParaRPr>
          </a:p>
        </p:txBody>
      </p:sp>
      <p:graphicFrame>
        <p:nvGraphicFramePr>
          <p:cNvPr id="8" name="表格 7"/>
          <p:cNvGraphicFramePr>
            <a:graphicFrameLocks noGrp="1"/>
          </p:cNvGraphicFramePr>
          <p:nvPr>
            <p:extLst>
              <p:ext uri="{D42A27DB-BD31-4B8C-83A1-F6EECF244321}">
                <p14:modId xmlns:p14="http://schemas.microsoft.com/office/powerpoint/2010/main" val="2330665459"/>
              </p:ext>
            </p:extLst>
          </p:nvPr>
        </p:nvGraphicFramePr>
        <p:xfrm>
          <a:off x="6804248" y="1556193"/>
          <a:ext cx="1440160" cy="1188720"/>
        </p:xfrm>
        <a:graphic>
          <a:graphicData uri="http://schemas.openxmlformats.org/drawingml/2006/table">
            <a:tbl>
              <a:tblPr firstRow="1" firstCol="1" lastRow="1" lastCol="1" bandRow="1" bandCol="1">
                <a:tableStyleId>{5C22544A-7EE6-4342-B048-85BDC9FD1C3A}</a:tableStyleId>
              </a:tblPr>
              <a:tblGrid>
                <a:gridCol w="1440160">
                  <a:extLst>
                    <a:ext uri="{9D8B030D-6E8A-4147-A177-3AD203B41FA5}">
                      <a16:colId xmlns:a16="http://schemas.microsoft.com/office/drawing/2014/main" val="3261335487"/>
                    </a:ext>
                  </a:extLst>
                </a:gridCol>
              </a:tblGrid>
              <a:tr h="182101">
                <a:tc>
                  <a:txBody>
                    <a:bodyPr/>
                    <a:lstStyle/>
                    <a:p>
                      <a:pPr algn="ctr" rtl="0" fontAlgn="base">
                        <a:lnSpc>
                          <a:spcPct val="130000"/>
                        </a:lnSpc>
                        <a:spcBef>
                          <a:spcPts val="0"/>
                        </a:spcBef>
                        <a:spcAft>
                          <a:spcPts val="0"/>
                        </a:spcAft>
                      </a:pPr>
                      <a:r>
                        <a:rPr lang="zh-CN" altLang="en-US" sz="1000" b="0" kern="1200" dirty="0">
                          <a:solidFill>
                            <a:schemeClr val="tx1"/>
                          </a:solidFill>
                          <a:latin typeface="Arial" charset="0"/>
                          <a:ea typeface="宋体" charset="-122"/>
                          <a:cs typeface="+mn-cs"/>
                        </a:rPr>
                        <a:t>属性</a:t>
                      </a:r>
                      <a:endParaRPr lang="zh-CN" sz="1000" b="0" kern="1200" dirty="0">
                        <a:solidFill>
                          <a:schemeClr val="tx1"/>
                        </a:solidFill>
                        <a:latin typeface="Arial" charset="0"/>
                        <a:ea typeface="宋体" charset="-122"/>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0073829"/>
                  </a:ext>
                </a:extLst>
              </a:tr>
              <a:tr h="182101">
                <a:tc>
                  <a:txBody>
                    <a:bodyPr/>
                    <a:lstStyle/>
                    <a:p>
                      <a:pPr algn="ctr" rtl="0" fontAlgn="base">
                        <a:lnSpc>
                          <a:spcPct val="130000"/>
                        </a:lnSpc>
                        <a:spcBef>
                          <a:spcPts val="0"/>
                        </a:spcBef>
                        <a:spcAft>
                          <a:spcPts val="0"/>
                        </a:spcAft>
                      </a:pPr>
                      <a:r>
                        <a:rPr lang="zh-CN" sz="1000" b="0" kern="1200" dirty="0">
                          <a:solidFill>
                            <a:schemeClr val="tx1"/>
                          </a:solidFill>
                          <a:latin typeface="Arial" charset="0"/>
                          <a:ea typeface="宋体" charset="-122"/>
                          <a:cs typeface="+mn-cs"/>
                        </a:rPr>
                        <a:t>设备类型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7365631"/>
                  </a:ext>
                </a:extLst>
              </a:tr>
              <a:tr h="182101">
                <a:tc>
                  <a:txBody>
                    <a:bodyPr/>
                    <a:lstStyle/>
                    <a:p>
                      <a:pPr algn="ctr" rtl="0" fontAlgn="base">
                        <a:lnSpc>
                          <a:spcPct val="130000"/>
                        </a:lnSpc>
                        <a:spcBef>
                          <a:spcPts val="0"/>
                        </a:spcBef>
                        <a:spcAft>
                          <a:spcPts val="0"/>
                        </a:spcAft>
                      </a:pPr>
                      <a:r>
                        <a:rPr lang="zh-CN" sz="1000" b="0" kern="1200" dirty="0">
                          <a:solidFill>
                            <a:schemeClr val="tx1"/>
                          </a:solidFill>
                          <a:latin typeface="Arial" charset="0"/>
                          <a:ea typeface="宋体" charset="-122"/>
                          <a:cs typeface="+mn-cs"/>
                        </a:rPr>
                        <a:t>制造商</a:t>
                      </a:r>
                      <a:r>
                        <a:rPr lang="en-US" sz="1000" b="0" kern="1200" dirty="0">
                          <a:solidFill>
                            <a:schemeClr val="tx1"/>
                          </a:solidFill>
                          <a:latin typeface="Arial" charset="0"/>
                          <a:ea typeface="宋体" charset="-122"/>
                          <a:cs typeface="+mn-cs"/>
                        </a:rPr>
                        <a:t>ID</a:t>
                      </a:r>
                      <a:endParaRPr lang="zh-CN" sz="1000" b="0" kern="1200" dirty="0">
                        <a:solidFill>
                          <a:schemeClr val="tx1"/>
                        </a:solidFill>
                        <a:latin typeface="Arial" charset="0"/>
                        <a:ea typeface="宋体" charset="-122"/>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6782488"/>
                  </a:ext>
                </a:extLst>
              </a:tr>
              <a:tr h="182101">
                <a:tc>
                  <a:txBody>
                    <a:bodyPr/>
                    <a:lstStyle/>
                    <a:p>
                      <a:pPr algn="ctr" rtl="0" fontAlgn="base">
                        <a:lnSpc>
                          <a:spcPct val="130000"/>
                        </a:lnSpc>
                        <a:spcBef>
                          <a:spcPts val="0"/>
                        </a:spcBef>
                        <a:spcAft>
                          <a:spcPts val="0"/>
                        </a:spcAft>
                      </a:pPr>
                      <a:r>
                        <a:rPr lang="zh-CN" sz="1000" b="0" kern="1200" dirty="0">
                          <a:solidFill>
                            <a:schemeClr val="tx1"/>
                          </a:solidFill>
                          <a:latin typeface="Arial" charset="0"/>
                          <a:ea typeface="宋体" charset="-122"/>
                          <a:cs typeface="+mn-cs"/>
                        </a:rPr>
                        <a:t>制造商名称</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33548169"/>
                  </a:ext>
                </a:extLst>
              </a:tr>
              <a:tr h="182101">
                <a:tc>
                  <a:txBody>
                    <a:bodyPr/>
                    <a:lstStyle/>
                    <a:p>
                      <a:pPr algn="ctr" rtl="0" fontAlgn="base">
                        <a:lnSpc>
                          <a:spcPct val="130000"/>
                        </a:lnSpc>
                        <a:spcBef>
                          <a:spcPts val="0"/>
                        </a:spcBef>
                        <a:spcAft>
                          <a:spcPts val="0"/>
                        </a:spcAft>
                      </a:pPr>
                      <a:r>
                        <a:rPr lang="zh-CN" sz="1000" b="0" kern="1200" dirty="0">
                          <a:solidFill>
                            <a:schemeClr val="tx1"/>
                          </a:solidFill>
                          <a:latin typeface="Arial" charset="0"/>
                          <a:ea typeface="宋体" charset="-122"/>
                          <a:cs typeface="+mn-cs"/>
                        </a:rPr>
                        <a:t>设备型号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01874895"/>
                  </a:ext>
                </a:extLst>
              </a:tr>
              <a:tr h="182101">
                <a:tc>
                  <a:txBody>
                    <a:bodyPr/>
                    <a:lstStyle/>
                    <a:p>
                      <a:pPr algn="ctr" rtl="0" fontAlgn="base">
                        <a:lnSpc>
                          <a:spcPct val="130000"/>
                        </a:lnSpc>
                        <a:spcBef>
                          <a:spcPts val="0"/>
                        </a:spcBef>
                        <a:spcAft>
                          <a:spcPts val="0"/>
                        </a:spcAft>
                      </a:pPr>
                      <a:r>
                        <a:rPr lang="zh-CN" sz="1000" b="0" kern="1200" dirty="0">
                          <a:solidFill>
                            <a:schemeClr val="tx1"/>
                          </a:solidFill>
                          <a:latin typeface="Arial" charset="0"/>
                          <a:ea typeface="宋体" charset="-122"/>
                          <a:cs typeface="+mn-cs"/>
                        </a:rPr>
                        <a:t>协议类型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89269543"/>
                  </a:ext>
                </a:extLst>
              </a:tr>
            </a:tbl>
          </a:graphicData>
        </a:graphic>
      </p:graphicFrame>
      <p:graphicFrame>
        <p:nvGraphicFramePr>
          <p:cNvPr id="14" name="表格 13"/>
          <p:cNvGraphicFramePr>
            <a:graphicFrameLocks noGrp="1"/>
          </p:cNvGraphicFramePr>
          <p:nvPr>
            <p:extLst>
              <p:ext uri="{D42A27DB-BD31-4B8C-83A1-F6EECF244321}">
                <p14:modId xmlns:p14="http://schemas.microsoft.com/office/powerpoint/2010/main" val="795075739"/>
              </p:ext>
            </p:extLst>
          </p:nvPr>
        </p:nvGraphicFramePr>
        <p:xfrm>
          <a:off x="6804248" y="3155593"/>
          <a:ext cx="1440160" cy="1188720"/>
        </p:xfrm>
        <a:graphic>
          <a:graphicData uri="http://schemas.openxmlformats.org/drawingml/2006/table">
            <a:tbl>
              <a:tblPr firstRow="1" firstCol="1" lastRow="1" lastCol="1" bandRow="1" bandCol="1">
                <a:tableStyleId>{5C22544A-7EE6-4342-B048-85BDC9FD1C3A}</a:tableStyleId>
              </a:tblPr>
              <a:tblGrid>
                <a:gridCol w="1440160">
                  <a:extLst>
                    <a:ext uri="{9D8B030D-6E8A-4147-A177-3AD203B41FA5}">
                      <a16:colId xmlns:a16="http://schemas.microsoft.com/office/drawing/2014/main" val="3261335487"/>
                    </a:ext>
                  </a:extLst>
                </a:gridCol>
              </a:tblGrid>
              <a:tr h="182101">
                <a:tc>
                  <a:txBody>
                    <a:bodyPr/>
                    <a:lstStyle/>
                    <a:p>
                      <a:pPr marL="0" algn="ctr" defTabSz="914400" rtl="0" eaLnBrk="1" fontAlgn="base" latinLnBrk="0" hangingPunct="1">
                        <a:lnSpc>
                          <a:spcPct val="130000"/>
                        </a:lnSpc>
                        <a:spcBef>
                          <a:spcPts val="0"/>
                        </a:spcBef>
                        <a:spcAft>
                          <a:spcPts val="0"/>
                        </a:spcAft>
                      </a:pPr>
                      <a:r>
                        <a:rPr lang="zh-CN" altLang="zh-CN" sz="1000" b="0" kern="1200" dirty="0">
                          <a:solidFill>
                            <a:schemeClr val="tx1"/>
                          </a:solidFill>
                          <a:latin typeface="Arial" charset="0"/>
                          <a:ea typeface="宋体" charset="-122"/>
                          <a:cs typeface="+mn-cs"/>
                        </a:rPr>
                        <a:t>服务描述</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0073829"/>
                  </a:ext>
                </a:extLst>
              </a:tr>
              <a:tr h="182101">
                <a:tc>
                  <a:txBody>
                    <a:bodyPr/>
                    <a:lstStyle/>
                    <a:p>
                      <a:pPr marL="0" algn="ctr" defTabSz="914400" rtl="0" eaLnBrk="1" fontAlgn="base" latinLnBrk="0" hangingPunct="1">
                        <a:lnSpc>
                          <a:spcPct val="130000"/>
                        </a:lnSpc>
                        <a:spcBef>
                          <a:spcPts val="0"/>
                        </a:spcBef>
                        <a:spcAft>
                          <a:spcPts val="0"/>
                        </a:spcAft>
                      </a:pPr>
                      <a:r>
                        <a:rPr lang="zh-CN" altLang="en-US" sz="1000" b="0" kern="1200" dirty="0">
                          <a:solidFill>
                            <a:schemeClr val="tx1"/>
                          </a:solidFill>
                          <a:latin typeface="Arial" charset="0"/>
                          <a:ea typeface="宋体" charset="-122"/>
                          <a:cs typeface="+mn-cs"/>
                        </a:rPr>
                        <a:t>亮度</a:t>
                      </a:r>
                      <a:r>
                        <a:rPr lang="en-US" altLang="zh-CN" sz="1000" b="0" kern="1200" dirty="0">
                          <a:solidFill>
                            <a:schemeClr val="tx1"/>
                          </a:solidFill>
                          <a:latin typeface="Arial" charset="0"/>
                          <a:ea typeface="宋体" charset="-122"/>
                          <a:cs typeface="+mn-cs"/>
                        </a:rPr>
                        <a:t>1</a:t>
                      </a:r>
                      <a:endParaRPr lang="zh-CN" sz="1000" b="0" kern="1200" dirty="0">
                        <a:solidFill>
                          <a:schemeClr val="tx1"/>
                        </a:solidFill>
                        <a:latin typeface="Arial" charset="0"/>
                        <a:ea typeface="宋体" charset="-122"/>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7365631"/>
                  </a:ext>
                </a:extLst>
              </a:tr>
              <a:tr h="182101">
                <a:tc>
                  <a:txBody>
                    <a:bodyPr/>
                    <a:lstStyle/>
                    <a:p>
                      <a:pPr marL="0" algn="ctr" defTabSz="914400" rtl="0" eaLnBrk="1" fontAlgn="base" latinLnBrk="0" hangingPunct="1">
                        <a:lnSpc>
                          <a:spcPct val="130000"/>
                        </a:lnSpc>
                        <a:spcBef>
                          <a:spcPts val="0"/>
                        </a:spcBef>
                        <a:spcAft>
                          <a:spcPts val="0"/>
                        </a:spcAft>
                      </a:pPr>
                      <a:r>
                        <a:rPr lang="zh-CN" altLang="en-US" sz="1000" b="0" kern="1200" dirty="0">
                          <a:solidFill>
                            <a:schemeClr val="tx1"/>
                          </a:solidFill>
                          <a:latin typeface="Arial" charset="0"/>
                          <a:ea typeface="宋体" charset="-122"/>
                          <a:cs typeface="+mn-cs"/>
                        </a:rPr>
                        <a:t>亮度</a:t>
                      </a:r>
                      <a:r>
                        <a:rPr lang="en-US" altLang="zh-CN" sz="1000" b="0" kern="1200" dirty="0">
                          <a:solidFill>
                            <a:schemeClr val="tx1"/>
                          </a:solidFill>
                          <a:latin typeface="Arial" charset="0"/>
                          <a:ea typeface="宋体" charset="-122"/>
                          <a:cs typeface="+mn-cs"/>
                        </a:rPr>
                        <a:t>2</a:t>
                      </a:r>
                      <a:endParaRPr lang="zh-CN" sz="1000" b="0" kern="1200" dirty="0">
                        <a:solidFill>
                          <a:schemeClr val="tx1"/>
                        </a:solidFill>
                        <a:latin typeface="Arial" charset="0"/>
                        <a:ea typeface="宋体" charset="-122"/>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6782488"/>
                  </a:ext>
                </a:extLst>
              </a:tr>
              <a:tr h="182101">
                <a:tc>
                  <a:txBody>
                    <a:bodyPr/>
                    <a:lstStyle/>
                    <a:p>
                      <a:pPr marL="0" algn="ctr" defTabSz="914400" rtl="0" eaLnBrk="1" fontAlgn="base" latinLnBrk="0" hangingPunct="1">
                        <a:lnSpc>
                          <a:spcPct val="130000"/>
                        </a:lnSpc>
                        <a:spcBef>
                          <a:spcPts val="0"/>
                        </a:spcBef>
                        <a:spcAft>
                          <a:spcPts val="0"/>
                        </a:spcAft>
                      </a:pPr>
                      <a:r>
                        <a:rPr lang="zh-CN" altLang="en-US" sz="1000" b="0" kern="1200" dirty="0">
                          <a:solidFill>
                            <a:schemeClr val="tx1"/>
                          </a:solidFill>
                          <a:latin typeface="Arial" charset="0"/>
                          <a:ea typeface="宋体" charset="-122"/>
                          <a:cs typeface="+mn-cs"/>
                        </a:rPr>
                        <a:t>绿色</a:t>
                      </a:r>
                      <a:endParaRPr lang="zh-CN" sz="1000" b="0" kern="1200" dirty="0">
                        <a:solidFill>
                          <a:schemeClr val="tx1"/>
                        </a:solidFill>
                        <a:latin typeface="Arial" charset="0"/>
                        <a:ea typeface="宋体" charset="-122"/>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33548169"/>
                  </a:ext>
                </a:extLst>
              </a:tr>
              <a:tr h="182101">
                <a:tc>
                  <a:txBody>
                    <a:bodyPr/>
                    <a:lstStyle/>
                    <a:p>
                      <a:pPr marL="0" algn="ctr" defTabSz="914400" rtl="0" eaLnBrk="1" fontAlgn="base" latinLnBrk="0" hangingPunct="1">
                        <a:lnSpc>
                          <a:spcPct val="130000"/>
                        </a:lnSpc>
                        <a:spcBef>
                          <a:spcPts val="0"/>
                        </a:spcBef>
                        <a:spcAft>
                          <a:spcPts val="0"/>
                        </a:spcAft>
                      </a:pPr>
                      <a:r>
                        <a:rPr lang="zh-CN" altLang="en-US" sz="1000" b="0" kern="1200" dirty="0">
                          <a:solidFill>
                            <a:schemeClr val="tx1"/>
                          </a:solidFill>
                          <a:latin typeface="Arial" charset="0"/>
                          <a:ea typeface="宋体" charset="-122"/>
                          <a:cs typeface="+mn-cs"/>
                        </a:rPr>
                        <a:t>打开彩灯</a:t>
                      </a:r>
                      <a:endParaRPr lang="zh-CN" sz="1000" b="0" kern="1200" dirty="0">
                        <a:solidFill>
                          <a:schemeClr val="tx1"/>
                        </a:solidFill>
                        <a:latin typeface="Arial" charset="0"/>
                        <a:ea typeface="宋体" charset="-122"/>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01874895"/>
                  </a:ext>
                </a:extLst>
              </a:tr>
              <a:tr h="182101">
                <a:tc>
                  <a:txBody>
                    <a:bodyPr/>
                    <a:lstStyle/>
                    <a:p>
                      <a:pPr marL="0" algn="ctr" defTabSz="914400" rtl="0" eaLnBrk="1" fontAlgn="base" latinLnBrk="0" hangingPunct="1">
                        <a:lnSpc>
                          <a:spcPct val="130000"/>
                        </a:lnSpc>
                        <a:spcBef>
                          <a:spcPts val="0"/>
                        </a:spcBef>
                        <a:spcAft>
                          <a:spcPts val="0"/>
                        </a:spcAft>
                      </a:pPr>
                      <a:r>
                        <a:rPr lang="zh-CN" altLang="en-US" sz="1000" b="0" kern="1200" dirty="0">
                          <a:solidFill>
                            <a:schemeClr val="tx1"/>
                          </a:solidFill>
                          <a:latin typeface="Arial" charset="0"/>
                          <a:ea typeface="宋体" charset="-122"/>
                          <a:cs typeface="+mn-cs"/>
                        </a:rPr>
                        <a:t>关闭彩灯</a:t>
                      </a:r>
                      <a:endParaRPr lang="zh-CN" sz="1000" b="0" kern="1200" dirty="0">
                        <a:solidFill>
                          <a:schemeClr val="tx1"/>
                        </a:solidFill>
                        <a:latin typeface="Arial" charset="0"/>
                        <a:ea typeface="宋体" charset="-122"/>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89269543"/>
                  </a:ext>
                </a:extLst>
              </a:tr>
            </a:tbl>
          </a:graphicData>
        </a:graphic>
      </p:graphicFrame>
    </p:spTree>
    <p:extLst>
      <p:ext uri="{BB962C8B-B14F-4D97-AF65-F5344CB8AC3E}">
        <p14:creationId xmlns:p14="http://schemas.microsoft.com/office/powerpoint/2010/main" val="2105854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6.</a:t>
            </a:r>
            <a:r>
              <a:rPr lang="zh-CN" altLang="en-US" sz="2000" dirty="0">
                <a:solidFill>
                  <a:srgbClr val="C00000"/>
                </a:solidFill>
              </a:rPr>
              <a:t>编解码插件开发</a:t>
            </a:r>
          </a:p>
        </p:txBody>
      </p:sp>
      <p:sp>
        <p:nvSpPr>
          <p:cNvPr id="2" name="矩形 1"/>
          <p:cNvSpPr/>
          <p:nvPr/>
        </p:nvSpPr>
        <p:spPr>
          <a:xfrm>
            <a:off x="341868" y="798843"/>
            <a:ext cx="8622620" cy="338554"/>
          </a:xfrm>
          <a:prstGeom prst="rect">
            <a:avLst/>
          </a:prstGeom>
        </p:spPr>
        <p:txBody>
          <a:bodyPr wrap="square">
            <a:spAutoFit/>
          </a:bodyPr>
          <a:lstStyle/>
          <a:p>
            <a:r>
              <a:rPr lang="zh-CN" altLang="zh-CN" sz="1600" dirty="0"/>
              <a:t>编解码插件</a:t>
            </a:r>
            <a:r>
              <a:rPr lang="zh-CN" altLang="en-US" sz="1600" dirty="0"/>
              <a:t>实现设备和应用之间的语言转换。</a:t>
            </a: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64" b="2847"/>
          <a:stretch/>
        </p:blipFill>
        <p:spPr bwMode="auto">
          <a:xfrm>
            <a:off x="4211960" y="1643075"/>
            <a:ext cx="4320480" cy="2440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bwMode="auto">
          <a:xfrm>
            <a:off x="485884" y="1643075"/>
            <a:ext cx="2933988" cy="506779"/>
          </a:xfrm>
          <a:prstGeom prst="rect">
            <a:avLst/>
          </a:prstGeom>
          <a:solidFill>
            <a:srgbClr val="00B0F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开发及加载编解码插件步骤</a:t>
            </a:r>
            <a:endParaRPr kumimoji="0" 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7" name="矩形 6"/>
          <p:cNvSpPr/>
          <p:nvPr/>
        </p:nvSpPr>
        <p:spPr bwMode="auto">
          <a:xfrm>
            <a:off x="485884" y="2003115"/>
            <a:ext cx="3150012" cy="2152811"/>
          </a:xfrm>
          <a:prstGeom prst="rect">
            <a:avLst/>
          </a:prstGeom>
          <a:solidFill>
            <a:schemeClr val="bg1"/>
          </a:solidFill>
          <a:ln w="9525" cap="flat" cmpd="sng" algn="ctr">
            <a:solidFill>
              <a:schemeClr val="bg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marR="0" indent="-342900" defTabSz="914400" rtl="0" eaLnBrk="1" fontAlgn="base" latinLnBrk="0" hangingPunct="1">
              <a:lnSpc>
                <a:spcPct val="150000"/>
              </a:lnSpc>
              <a:spcBef>
                <a:spcPct val="0"/>
              </a:spcBef>
              <a:spcAft>
                <a:spcPct val="0"/>
              </a:spcAft>
              <a:buClrTx/>
              <a:buSzTx/>
              <a:buFont typeface="+mj-lt"/>
              <a:buAutoNum type="arabicPeriod"/>
              <a:tabLst/>
            </a:pPr>
            <a:r>
              <a:rPr lang="zh-CN" altLang="en-US" sz="1200" dirty="0">
                <a:latin typeface="微软雅黑" panose="020B0503020204020204" pitchFamily="34" charset="-122"/>
                <a:ea typeface="微软雅黑" panose="020B0503020204020204" pitchFamily="34" charset="-122"/>
              </a:rPr>
              <a:t>获取插件开发指南和</a:t>
            </a:r>
            <a:r>
              <a:rPr lang="en-US" altLang="zh-CN" sz="1200" dirty="0">
                <a:latin typeface="微软雅黑" panose="020B0503020204020204" pitchFamily="34" charset="-122"/>
                <a:ea typeface="微软雅黑" panose="020B0503020204020204" pitchFamily="34" charset="-122"/>
              </a:rPr>
              <a:t>Demo</a:t>
            </a:r>
          </a:p>
          <a:p>
            <a:pPr marL="342900" marR="0" indent="-342900" defTabSz="914400" rtl="0" eaLnBrk="1" fontAlgn="base" latinLnBrk="0" hangingPunct="1">
              <a:lnSpc>
                <a:spcPct val="150000"/>
              </a:lnSpc>
              <a:spcBef>
                <a:spcPct val="0"/>
              </a:spcBef>
              <a:spcAft>
                <a:spcPct val="0"/>
              </a:spcAft>
              <a:buClrTx/>
              <a:buSzTx/>
              <a:buFont typeface="+mj-lt"/>
              <a:buAutoNum type="arabicPeriod"/>
              <a:tabLst/>
            </a:pPr>
            <a:r>
              <a:rPr lang="zh-CN" altLang="en-US" sz="1200" dirty="0">
                <a:latin typeface="微软雅黑" panose="020B0503020204020204" pitchFamily="34" charset="-122"/>
                <a:ea typeface="微软雅黑" panose="020B0503020204020204" pitchFamily="34" charset="-122"/>
              </a:rPr>
              <a:t>搭建开发环境</a:t>
            </a:r>
            <a:endParaRPr lang="en-US" altLang="zh-CN" sz="1200" dirty="0">
              <a:latin typeface="微软雅黑" panose="020B0503020204020204" pitchFamily="34" charset="-122"/>
              <a:ea typeface="微软雅黑" panose="020B0503020204020204" pitchFamily="34" charset="-122"/>
            </a:endParaRPr>
          </a:p>
          <a:p>
            <a:pPr marL="342900" marR="0" indent="-342900" defTabSz="914400" rtl="0" eaLnBrk="1" fontAlgn="base" latinLnBrk="0" hangingPunct="1">
              <a:lnSpc>
                <a:spcPct val="150000"/>
              </a:lnSpc>
              <a:spcBef>
                <a:spcPct val="0"/>
              </a:spcBef>
              <a:spcAft>
                <a:spcPct val="0"/>
              </a:spcAft>
              <a:buClrTx/>
              <a:buSzTx/>
              <a:buFont typeface="+mj-lt"/>
              <a:buAutoNum type="arabicPeriod"/>
              <a:tabLst/>
            </a:pPr>
            <a:r>
              <a:rPr kumimoji="0" lang="zh-CN" altLang="en-US" sz="1200" b="0" i="0" u="none" strike="noStrike" cap="none" normalizeH="0" baseline="0" dirty="0">
                <a:ln>
                  <a:noFill/>
                </a:ln>
                <a:effectLst/>
                <a:latin typeface="微软雅黑" panose="020B0503020204020204" pitchFamily="34" charset="-122"/>
                <a:ea typeface="微软雅黑" panose="020B0503020204020204" pitchFamily="34" charset="-122"/>
              </a:rPr>
              <a:t>企业参考插件开发指南完成插件开发</a:t>
            </a:r>
            <a:endParaRPr kumimoji="0" lang="en-US" altLang="zh-CN" sz="1200" b="0" i="0" u="none" strike="noStrike" cap="none" normalizeH="0" baseline="0" dirty="0">
              <a:ln>
                <a:noFill/>
              </a:ln>
              <a:effectLst/>
              <a:latin typeface="微软雅黑" panose="020B0503020204020204" pitchFamily="34" charset="-122"/>
              <a:ea typeface="微软雅黑" panose="020B0503020204020204" pitchFamily="34" charset="-122"/>
            </a:endParaRPr>
          </a:p>
          <a:p>
            <a:pPr marL="342900" marR="0" indent="-342900" defTabSz="914400" rtl="0" eaLnBrk="1" fontAlgn="base" latinLnBrk="0" hangingPunct="1">
              <a:lnSpc>
                <a:spcPct val="150000"/>
              </a:lnSpc>
              <a:spcBef>
                <a:spcPct val="0"/>
              </a:spcBef>
              <a:spcAft>
                <a:spcPct val="0"/>
              </a:spcAft>
              <a:buClrTx/>
              <a:buSzTx/>
              <a:buFont typeface="+mj-lt"/>
              <a:buAutoNum type="arabicPeriod"/>
              <a:tabLst/>
            </a:pPr>
            <a:r>
              <a:rPr lang="zh-CN" altLang="en-US" sz="1200" dirty="0">
                <a:latin typeface="微软雅黑" panose="020B0503020204020204" pitchFamily="34" charset="-122"/>
                <a:ea typeface="微软雅黑" panose="020B0503020204020204" pitchFamily="34" charset="-122"/>
              </a:rPr>
              <a:t>获取本地检测</a:t>
            </a:r>
            <a:r>
              <a:rPr kumimoji="0" lang="zh-CN" altLang="en-US" sz="1200" b="0" i="0" u="none" strike="noStrike" cap="none" normalizeH="0" baseline="0" dirty="0">
                <a:ln>
                  <a:noFill/>
                </a:ln>
                <a:effectLst/>
                <a:latin typeface="微软雅黑" panose="020B0503020204020204" pitchFamily="34" charset="-122"/>
                <a:ea typeface="微软雅黑" panose="020B0503020204020204" pitchFamily="34" charset="-122"/>
              </a:rPr>
              <a:t>工具，</a:t>
            </a:r>
            <a:r>
              <a:rPr lang="zh-CN" altLang="en-US" sz="1200" dirty="0">
                <a:latin typeface="微软雅黑" panose="020B0503020204020204" pitchFamily="34" charset="-122"/>
                <a:ea typeface="微软雅黑" panose="020B0503020204020204" pitchFamily="34" charset="-122"/>
              </a:rPr>
              <a:t>检测</a:t>
            </a:r>
            <a:r>
              <a:rPr kumimoji="0" lang="zh-CN" altLang="en-US" sz="1200" b="0" i="0" u="none" strike="noStrike" cap="none" normalizeH="0" baseline="0" dirty="0">
                <a:ln>
                  <a:noFill/>
                </a:ln>
                <a:effectLst/>
                <a:latin typeface="微软雅黑" panose="020B0503020204020204" pitchFamily="34" charset="-122"/>
                <a:ea typeface="微软雅黑" panose="020B0503020204020204" pitchFamily="34" charset="-122"/>
              </a:rPr>
              <a:t>插件合法性</a:t>
            </a:r>
            <a:endParaRPr kumimoji="0" lang="en-US" altLang="zh-CN" sz="1200" b="0" i="0" u="none" strike="noStrike" cap="none" normalizeH="0" baseline="0" dirty="0">
              <a:ln>
                <a:noFill/>
              </a:ln>
              <a:effectLst/>
              <a:latin typeface="微软雅黑" panose="020B0503020204020204" pitchFamily="34" charset="-122"/>
              <a:ea typeface="微软雅黑" panose="020B0503020204020204" pitchFamily="34" charset="-122"/>
            </a:endParaRPr>
          </a:p>
          <a:p>
            <a:pPr marL="342900" marR="0" indent="-342900" defTabSz="914400" rtl="0" eaLnBrk="1" fontAlgn="base" latinLnBrk="0" hangingPunct="1">
              <a:lnSpc>
                <a:spcPct val="150000"/>
              </a:lnSpc>
              <a:spcBef>
                <a:spcPct val="0"/>
              </a:spcBef>
              <a:spcAft>
                <a:spcPct val="0"/>
              </a:spcAft>
              <a:buClrTx/>
              <a:buSzTx/>
              <a:buFont typeface="+mj-lt"/>
              <a:buAutoNum type="arabicPeriod"/>
              <a:tabLst/>
            </a:pPr>
            <a:r>
              <a:rPr lang="zh-CN" altLang="en-US" sz="1200" dirty="0">
                <a:latin typeface="微软雅黑" panose="020B0503020204020204" pitchFamily="34" charset="-122"/>
                <a:ea typeface="微软雅黑" panose="020B0503020204020204" pitchFamily="34" charset="-122"/>
              </a:rPr>
              <a:t>获取离线签名工具，对插件包离线签名</a:t>
            </a:r>
            <a:endParaRPr lang="en-US" altLang="zh-CN" sz="1200" dirty="0">
              <a:latin typeface="微软雅黑" panose="020B0503020204020204" pitchFamily="34" charset="-122"/>
              <a:ea typeface="微软雅黑" panose="020B0503020204020204" pitchFamily="34" charset="-122"/>
            </a:endParaRPr>
          </a:p>
          <a:p>
            <a:pPr marL="342900" marR="0" indent="-342900" defTabSz="914400" rtl="0" eaLnBrk="1" fontAlgn="base" latinLnBrk="0" hangingPunct="1">
              <a:lnSpc>
                <a:spcPct val="150000"/>
              </a:lnSpc>
              <a:spcBef>
                <a:spcPct val="0"/>
              </a:spcBef>
              <a:spcAft>
                <a:spcPct val="0"/>
              </a:spcAft>
              <a:buClrTx/>
              <a:buSzTx/>
              <a:buFont typeface="+mj-lt"/>
              <a:buAutoNum type="arabicPeriod"/>
              <a:tabLst/>
            </a:pPr>
            <a:r>
              <a:rPr lang="zh-CN" altLang="en-US" sz="1200" dirty="0">
                <a:latin typeface="微软雅黑" panose="020B0503020204020204" pitchFamily="34" charset="-122"/>
                <a:ea typeface="微软雅黑" panose="020B0503020204020204" pitchFamily="34" charset="-122"/>
              </a:rPr>
              <a:t>将插件包和公钥加载到平台</a:t>
            </a:r>
            <a:endParaRPr kumimoji="0" lang="en-US" sz="1200" b="0" i="0" u="none" strike="noStrike" cap="none" normalizeH="0" baseline="0" dirty="0">
              <a:ln>
                <a:noFill/>
              </a:ln>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49196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7.</a:t>
            </a:r>
            <a:r>
              <a:rPr lang="zh-CN" altLang="en-US" sz="2000" dirty="0">
                <a:solidFill>
                  <a:srgbClr val="C00000"/>
                </a:solidFill>
              </a:rPr>
              <a:t>在实验室平台账户上传</a:t>
            </a:r>
            <a:r>
              <a:rPr lang="en-US" altLang="zh-CN" sz="2000" dirty="0">
                <a:solidFill>
                  <a:srgbClr val="C00000"/>
                </a:solidFill>
              </a:rPr>
              <a:t>profile</a:t>
            </a:r>
            <a:endParaRPr lang="zh-CN" altLang="en-US" sz="2000" dirty="0">
              <a:solidFill>
                <a:srgbClr val="C00000"/>
              </a:solidFill>
            </a:endParaRPr>
          </a:p>
        </p:txBody>
      </p:sp>
      <p:sp>
        <p:nvSpPr>
          <p:cNvPr id="2" name="矩形 1"/>
          <p:cNvSpPr/>
          <p:nvPr/>
        </p:nvSpPr>
        <p:spPr>
          <a:xfrm>
            <a:off x="251520" y="555526"/>
            <a:ext cx="4553426" cy="369332"/>
          </a:xfrm>
          <a:prstGeom prst="rect">
            <a:avLst/>
          </a:prstGeom>
        </p:spPr>
        <p:txBody>
          <a:bodyPr wrap="none">
            <a:spAutoFit/>
          </a:bodyPr>
          <a:lstStyle/>
          <a:p>
            <a:r>
              <a:rPr lang="en-US" altLang="zh-CN" dirty="0" err="1">
                <a:latin typeface="Calibri" panose="020F0502020204030204" pitchFamily="34" charset="0"/>
                <a:ea typeface="宋体" panose="02010600030101010101" pitchFamily="2" charset="-122"/>
                <a:cs typeface="Times New Roman" panose="02020603050405020304" pitchFamily="18" charset="0"/>
              </a:rPr>
              <a:t>SPPortal</a:t>
            </a:r>
            <a:r>
              <a:rPr lang="zh-CN" altLang="en-US" dirty="0">
                <a:latin typeface="Calibri" panose="020F0502020204030204" pitchFamily="34" charset="0"/>
                <a:ea typeface="宋体" panose="02010600030101010101" pitchFamily="2" charset="-122"/>
                <a:cs typeface="Times New Roman" panose="02020603050405020304" pitchFamily="18" charset="0"/>
              </a:rPr>
              <a:t>“</a:t>
            </a:r>
            <a:r>
              <a:rPr lang="en-US" altLang="zh-CN" dirty="0"/>
              <a:t>  https://180.101.147.135:8843</a:t>
            </a:r>
            <a:r>
              <a:rPr lang="zh-CN" altLang="en-US" dirty="0"/>
              <a:t>”</a:t>
            </a:r>
          </a:p>
        </p:txBody>
      </p:sp>
      <p:pic>
        <p:nvPicPr>
          <p:cNvPr id="7" name="图片 6"/>
          <p:cNvPicPr/>
          <p:nvPr/>
        </p:nvPicPr>
        <p:blipFill>
          <a:blip r:embed="rId3"/>
          <a:stretch>
            <a:fillRect/>
          </a:stretch>
        </p:blipFill>
        <p:spPr>
          <a:xfrm>
            <a:off x="3347864" y="1131590"/>
            <a:ext cx="2664296" cy="1716297"/>
          </a:xfrm>
          <a:prstGeom prst="rect">
            <a:avLst/>
          </a:prstGeom>
        </p:spPr>
      </p:pic>
      <p:sp>
        <p:nvSpPr>
          <p:cNvPr id="8" name="矩形 7"/>
          <p:cNvSpPr/>
          <p:nvPr/>
        </p:nvSpPr>
        <p:spPr>
          <a:xfrm>
            <a:off x="6213542" y="843558"/>
            <a:ext cx="2678938" cy="276999"/>
          </a:xfrm>
          <a:prstGeom prst="rect">
            <a:avLst/>
          </a:prstGeom>
        </p:spPr>
        <p:txBody>
          <a:bodyPr wrap="none">
            <a:spAutoFit/>
          </a:bodyPr>
          <a:lstStyle/>
          <a:p>
            <a:pPr marL="336600" lvl="0" indent="-228600" eaLnBrk="0" hangingPunct="0">
              <a:spcBef>
                <a:spcPct val="20000"/>
              </a:spcBef>
              <a:buFont typeface="+mj-ea"/>
              <a:buAutoNum type="circleNumDbPlain" startAt="3"/>
            </a:pPr>
            <a:r>
              <a:rPr lang="zh-CN" altLang="zh-CN" sz="1200" dirty="0">
                <a:latin typeface="华文细黑" panose="02010600040101010101" pitchFamily="2" charset="-122"/>
                <a:ea typeface="华文细黑" panose="02010600040101010101" pitchFamily="2" charset="-122"/>
              </a:rPr>
              <a:t>在该</a:t>
            </a:r>
            <a:r>
              <a:rPr lang="zh-CN" altLang="en-US" sz="1200" dirty="0">
                <a:latin typeface="华文细黑" panose="02010600040101010101" pitchFamily="2" charset="-122"/>
                <a:ea typeface="华文细黑" panose="02010600040101010101" pitchFamily="2" charset="-122"/>
              </a:rPr>
              <a:t>应用</a:t>
            </a:r>
            <a:r>
              <a:rPr lang="zh-CN" altLang="zh-CN" sz="1200" dirty="0">
                <a:latin typeface="华文细黑" panose="02010600040101010101" pitchFamily="2" charset="-122"/>
                <a:ea typeface="华文细黑" panose="02010600040101010101" pitchFamily="2" charset="-122"/>
              </a:rPr>
              <a:t>下选择模型，导入模型</a:t>
            </a:r>
          </a:p>
        </p:txBody>
      </p:sp>
      <p:pic>
        <p:nvPicPr>
          <p:cNvPr id="9" name="图片 8"/>
          <p:cNvPicPr/>
          <p:nvPr/>
        </p:nvPicPr>
        <p:blipFill>
          <a:blip r:embed="rId4"/>
          <a:stretch>
            <a:fillRect/>
          </a:stretch>
        </p:blipFill>
        <p:spPr>
          <a:xfrm>
            <a:off x="6300192" y="1131590"/>
            <a:ext cx="2678523" cy="3600400"/>
          </a:xfrm>
          <a:prstGeom prst="rect">
            <a:avLst/>
          </a:prstGeom>
        </p:spPr>
      </p:pic>
      <p:grpSp>
        <p:nvGrpSpPr>
          <p:cNvPr id="11" name="组合 10"/>
          <p:cNvGrpSpPr/>
          <p:nvPr/>
        </p:nvGrpSpPr>
        <p:grpSpPr>
          <a:xfrm>
            <a:off x="350387" y="1131590"/>
            <a:ext cx="2709445" cy="1708741"/>
            <a:chOff x="341868" y="1491630"/>
            <a:chExt cx="3294029" cy="2304256"/>
          </a:xfrm>
        </p:grpSpPr>
        <p:pic>
          <p:nvPicPr>
            <p:cNvPr id="5" name="图片 4"/>
            <p:cNvPicPr/>
            <p:nvPr/>
          </p:nvPicPr>
          <p:blipFill>
            <a:blip r:embed="rId5"/>
            <a:stretch>
              <a:fillRect/>
            </a:stretch>
          </p:blipFill>
          <p:spPr>
            <a:xfrm>
              <a:off x="341868" y="1491630"/>
              <a:ext cx="3294028" cy="2304256"/>
            </a:xfrm>
            <a:prstGeom prst="rect">
              <a:avLst/>
            </a:prstGeom>
          </p:spPr>
        </p:pic>
        <p:pic>
          <p:nvPicPr>
            <p:cNvPr id="10" name="图片 9"/>
            <p:cNvPicPr>
              <a:picLocks noChangeAspect="1"/>
            </p:cNvPicPr>
            <p:nvPr/>
          </p:nvPicPr>
          <p:blipFill>
            <a:blip r:embed="rId6"/>
            <a:stretch>
              <a:fillRect/>
            </a:stretch>
          </p:blipFill>
          <p:spPr>
            <a:xfrm>
              <a:off x="341869" y="1707654"/>
              <a:ext cx="3294028" cy="576064"/>
            </a:xfrm>
            <a:prstGeom prst="rect">
              <a:avLst/>
            </a:prstGeom>
          </p:spPr>
        </p:pic>
      </p:grpSp>
      <p:sp>
        <p:nvSpPr>
          <p:cNvPr id="12" name="文本框 11"/>
          <p:cNvSpPr txBox="1"/>
          <p:nvPr/>
        </p:nvSpPr>
        <p:spPr>
          <a:xfrm>
            <a:off x="208607" y="877890"/>
            <a:ext cx="2851224" cy="175177"/>
          </a:xfrm>
          <a:prstGeom prst="rect">
            <a:avLst/>
          </a:prstGeom>
          <a:solidFill>
            <a:schemeClr val="bg1"/>
          </a:solidFill>
        </p:spPr>
        <p:txBody>
          <a:bodyPr wrap="square" rtlCol="0">
            <a:noAutofit/>
          </a:bodyPr>
          <a:lstStyle/>
          <a:p>
            <a:pPr marL="108000" marR="0" indent="180000" algn="l" defTabSz="914400" rtl="0" eaLnBrk="0" fontAlgn="base" latinLnBrk="0" hangingPunct="0">
              <a:lnSpc>
                <a:spcPct val="100000"/>
              </a:lnSpc>
              <a:spcBef>
                <a:spcPct val="20000"/>
              </a:spcBef>
              <a:spcAft>
                <a:spcPct val="0"/>
              </a:spcAft>
              <a:buClrTx/>
              <a:buSzTx/>
              <a:buFont typeface="+mj-ea"/>
              <a:buAutoNum type="circleNumDbPlain"/>
              <a:tabLst/>
            </a:pPr>
            <a:r>
              <a:rPr lang="zh-CN" altLang="en-US" sz="1200" dirty="0">
                <a:latin typeface="华文细黑" panose="02010600040101010101" pitchFamily="2" charset="-122"/>
                <a:ea typeface="华文细黑" panose="02010600040101010101" pitchFamily="2" charset="-122"/>
                <a:sym typeface="Calibri" pitchFamily="34" charset="0"/>
              </a:rPr>
              <a:t>登录企业门户，选择设备管理</a:t>
            </a:r>
          </a:p>
        </p:txBody>
      </p:sp>
      <p:sp>
        <p:nvSpPr>
          <p:cNvPr id="13" name="文本框 12"/>
          <p:cNvSpPr txBox="1"/>
          <p:nvPr/>
        </p:nvSpPr>
        <p:spPr>
          <a:xfrm>
            <a:off x="3738941" y="843558"/>
            <a:ext cx="2417235" cy="222263"/>
          </a:xfrm>
          <a:prstGeom prst="rect">
            <a:avLst/>
          </a:prstGeom>
          <a:solidFill>
            <a:schemeClr val="bg1"/>
          </a:solidFill>
        </p:spPr>
        <p:txBody>
          <a:bodyPr wrap="square" rtlCol="0">
            <a:noAutofit/>
          </a:bodyPr>
          <a:lstStyle/>
          <a:p>
            <a:pPr marL="336600" indent="-228600" eaLnBrk="0" hangingPunct="0">
              <a:spcBef>
                <a:spcPct val="20000"/>
              </a:spcBef>
              <a:buFont typeface="+mj-ea"/>
              <a:buAutoNum type="circleNumDbPlain" startAt="2"/>
            </a:pPr>
            <a:r>
              <a:rPr lang="zh-CN" altLang="en-US" sz="1200" dirty="0">
                <a:latin typeface="华文细黑" panose="02010600040101010101" pitchFamily="2" charset="-122"/>
                <a:ea typeface="华文细黑" panose="02010600040101010101" pitchFamily="2" charset="-122"/>
                <a:sym typeface="Calibri" pitchFamily="34" charset="0"/>
              </a:rPr>
              <a:t>选择对接应用</a:t>
            </a:r>
          </a:p>
        </p:txBody>
      </p:sp>
      <p:pic>
        <p:nvPicPr>
          <p:cNvPr id="14" name="图片 13"/>
          <p:cNvPicPr/>
          <p:nvPr/>
        </p:nvPicPr>
        <p:blipFill>
          <a:blip r:embed="rId7"/>
          <a:stretch>
            <a:fillRect/>
          </a:stretch>
        </p:blipFill>
        <p:spPr>
          <a:xfrm>
            <a:off x="341868" y="3219822"/>
            <a:ext cx="5670292" cy="1499232"/>
          </a:xfrm>
          <a:prstGeom prst="rect">
            <a:avLst/>
          </a:prstGeom>
        </p:spPr>
      </p:pic>
      <p:sp>
        <p:nvSpPr>
          <p:cNvPr id="15" name="矩形 14"/>
          <p:cNvSpPr/>
          <p:nvPr/>
        </p:nvSpPr>
        <p:spPr>
          <a:xfrm>
            <a:off x="345882" y="2931790"/>
            <a:ext cx="2416046" cy="276999"/>
          </a:xfrm>
          <a:prstGeom prst="rect">
            <a:avLst/>
          </a:prstGeom>
        </p:spPr>
        <p:txBody>
          <a:bodyPr wrap="none">
            <a:spAutoFit/>
          </a:bodyPr>
          <a:lstStyle/>
          <a:p>
            <a:pPr marL="228600" lvl="0" indent="-228600">
              <a:buFont typeface="+mj-ea"/>
              <a:buAutoNum type="circleNumDbPlain" startAt="4"/>
            </a:pPr>
            <a:r>
              <a:rPr lang="zh-CN" altLang="zh-CN" sz="1200" dirty="0">
                <a:latin typeface="华文细黑" panose="02010600040101010101" pitchFamily="2" charset="-122"/>
                <a:ea typeface="华文细黑" panose="02010600040101010101" pitchFamily="2" charset="-122"/>
              </a:rPr>
              <a:t>在产品页面，点击右上角上传</a:t>
            </a:r>
          </a:p>
        </p:txBody>
      </p:sp>
      <p:sp>
        <p:nvSpPr>
          <p:cNvPr id="16" name="矩形 15"/>
          <p:cNvSpPr/>
          <p:nvPr/>
        </p:nvSpPr>
        <p:spPr>
          <a:xfrm>
            <a:off x="251520" y="4784840"/>
            <a:ext cx="8622620" cy="338554"/>
          </a:xfrm>
          <a:prstGeom prst="rect">
            <a:avLst/>
          </a:prstGeom>
        </p:spPr>
        <p:txBody>
          <a:bodyPr wrap="square">
            <a:spAutoFit/>
          </a:bodyPr>
          <a:lstStyle/>
          <a:p>
            <a:pPr algn="ctr"/>
            <a:r>
              <a:rPr lang="zh-CN" altLang="en-US" sz="1600" dirty="0"/>
              <a:t>后续支持企业客户在</a:t>
            </a:r>
            <a:r>
              <a:rPr lang="en-US" altLang="zh-CN" sz="1600" dirty="0"/>
              <a:t>SP Portal</a:t>
            </a:r>
            <a:r>
              <a:rPr lang="zh-CN" altLang="en-US" sz="1600" dirty="0"/>
              <a:t>上通过图形化工具直接生产</a:t>
            </a:r>
            <a:r>
              <a:rPr lang="en-US" altLang="zh-CN" sz="1600" dirty="0"/>
              <a:t>Profile</a:t>
            </a:r>
            <a:r>
              <a:rPr lang="zh-CN" altLang="zh-CN" sz="1600" dirty="0"/>
              <a:t>文件</a:t>
            </a:r>
            <a:endParaRPr lang="zh-CN" altLang="en-US" sz="1600" dirty="0"/>
          </a:p>
        </p:txBody>
      </p:sp>
    </p:spTree>
    <p:extLst>
      <p:ext uri="{BB962C8B-B14F-4D97-AF65-F5344CB8AC3E}">
        <p14:creationId xmlns:p14="http://schemas.microsoft.com/office/powerpoint/2010/main" val="635184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8.</a:t>
            </a:r>
            <a:r>
              <a:rPr lang="zh-CN" altLang="en-US" sz="2000" dirty="0">
                <a:solidFill>
                  <a:srgbClr val="C00000"/>
                </a:solidFill>
              </a:rPr>
              <a:t>在实验室平台账户上传编解码插件</a:t>
            </a:r>
          </a:p>
        </p:txBody>
      </p:sp>
      <p:sp>
        <p:nvSpPr>
          <p:cNvPr id="2" name="矩形 1"/>
          <p:cNvSpPr/>
          <p:nvPr/>
        </p:nvSpPr>
        <p:spPr>
          <a:xfrm>
            <a:off x="251520" y="555526"/>
            <a:ext cx="4471673" cy="369332"/>
          </a:xfrm>
          <a:prstGeom prst="rect">
            <a:avLst/>
          </a:prstGeom>
        </p:spPr>
        <p:txBody>
          <a:bodyPr wrap="none">
            <a:spAutoFit/>
          </a:bodyPr>
          <a:lstStyle/>
          <a:p>
            <a:r>
              <a:rPr lang="en-US" altLang="zh-CN" dirty="0" err="1">
                <a:latin typeface="Calibri" panose="020F0502020204030204" pitchFamily="34" charset="0"/>
                <a:ea typeface="宋体" panose="02010600030101010101" pitchFamily="2" charset="-122"/>
                <a:cs typeface="Times New Roman" panose="02020603050405020304" pitchFamily="18" charset="0"/>
              </a:rPr>
              <a:t>OPPortal</a:t>
            </a:r>
            <a:r>
              <a:rPr lang="zh-CN" altLang="en-US" dirty="0">
                <a:latin typeface="Calibri" panose="020F0502020204030204" pitchFamily="34" charset="0"/>
                <a:ea typeface="宋体" panose="02010600030101010101" pitchFamily="2" charset="-122"/>
                <a:cs typeface="Times New Roman" panose="02020603050405020304" pitchFamily="18" charset="0"/>
              </a:rPr>
              <a:t>“</a:t>
            </a:r>
            <a:r>
              <a:rPr lang="en-US" altLang="zh-CN" dirty="0"/>
              <a:t>  https://180.101.143.71:8644</a:t>
            </a:r>
            <a:r>
              <a:rPr lang="zh-CN" altLang="en-US" dirty="0"/>
              <a:t>”</a:t>
            </a:r>
          </a:p>
        </p:txBody>
      </p:sp>
      <p:sp>
        <p:nvSpPr>
          <p:cNvPr id="8" name="矩形 7"/>
          <p:cNvSpPr/>
          <p:nvPr/>
        </p:nvSpPr>
        <p:spPr>
          <a:xfrm>
            <a:off x="251520" y="2859045"/>
            <a:ext cx="1794081" cy="276999"/>
          </a:xfrm>
          <a:prstGeom prst="rect">
            <a:avLst/>
          </a:prstGeom>
        </p:spPr>
        <p:txBody>
          <a:bodyPr wrap="none">
            <a:spAutoFit/>
          </a:bodyPr>
          <a:lstStyle/>
          <a:p>
            <a:pPr marL="336600" lvl="0" indent="-228600" eaLnBrk="0" hangingPunct="0">
              <a:spcBef>
                <a:spcPct val="20000"/>
              </a:spcBef>
              <a:buFont typeface="+mj-ea"/>
              <a:buAutoNum type="circleNumDbPlain" startAt="3"/>
            </a:pPr>
            <a:r>
              <a:rPr lang="zh-CN" altLang="zh-CN" sz="1200" dirty="0">
                <a:latin typeface="华文细黑" panose="02010600040101010101" pitchFamily="2" charset="-122"/>
                <a:ea typeface="华文细黑" panose="02010600040101010101" pitchFamily="2" charset="-122"/>
              </a:rPr>
              <a:t>点击加载（安装）</a:t>
            </a:r>
          </a:p>
        </p:txBody>
      </p:sp>
      <p:sp>
        <p:nvSpPr>
          <p:cNvPr id="12" name="文本框 11"/>
          <p:cNvSpPr txBox="1"/>
          <p:nvPr/>
        </p:nvSpPr>
        <p:spPr>
          <a:xfrm>
            <a:off x="211656" y="881095"/>
            <a:ext cx="4144319" cy="200533"/>
          </a:xfrm>
          <a:prstGeom prst="rect">
            <a:avLst/>
          </a:prstGeom>
          <a:solidFill>
            <a:schemeClr val="bg1"/>
          </a:solidFill>
        </p:spPr>
        <p:txBody>
          <a:bodyPr wrap="square" rtlCol="0">
            <a:noAutofit/>
          </a:bodyPr>
          <a:lstStyle/>
          <a:p>
            <a:pPr marL="108000" indent="180000" eaLnBrk="0" hangingPunct="0">
              <a:spcBef>
                <a:spcPct val="20000"/>
              </a:spcBef>
              <a:buFont typeface="+mj-ea"/>
              <a:buAutoNum type="circleNumDbPlain"/>
            </a:pPr>
            <a:r>
              <a:rPr lang="zh-CN" altLang="en-US" sz="1200" dirty="0">
                <a:latin typeface="华文细黑" panose="02010600040101010101" pitchFamily="2" charset="-122"/>
                <a:ea typeface="华文细黑" panose="02010600040101010101" pitchFamily="2" charset="-122"/>
                <a:sym typeface="Calibri" pitchFamily="34" charset="0"/>
              </a:rPr>
              <a:t>登录运营商门户，</a:t>
            </a:r>
            <a:r>
              <a:rPr lang="zh-CN" altLang="zh-CN" sz="1200" dirty="0">
                <a:latin typeface="华文细黑" panose="02010600040101010101" pitchFamily="2" charset="-122"/>
                <a:ea typeface="华文细黑" panose="02010600040101010101" pitchFamily="2" charset="-122"/>
              </a:rPr>
              <a:t>选择左侧“配置”</a:t>
            </a:r>
            <a:r>
              <a:rPr lang="en-US" altLang="zh-CN" sz="1200" dirty="0">
                <a:latin typeface="华文细黑" panose="02010600040101010101" pitchFamily="2" charset="-122"/>
                <a:ea typeface="华文细黑" panose="02010600040101010101" pitchFamily="2" charset="-122"/>
              </a:rPr>
              <a:t>---- </a:t>
            </a:r>
            <a:r>
              <a:rPr lang="zh-CN" altLang="zh-CN" sz="1200" dirty="0">
                <a:latin typeface="华文细黑" panose="02010600040101010101" pitchFamily="2" charset="-122"/>
                <a:ea typeface="华文细黑" panose="02010600040101010101" pitchFamily="2" charset="-122"/>
              </a:rPr>
              <a:t>“云网关插件管理”添加公钥对应</a:t>
            </a:r>
            <a:r>
              <a:rPr lang="en-US" altLang="zh-CN" sz="1200" dirty="0">
                <a:latin typeface="华文细黑" panose="02010600040101010101" pitchFamily="2" charset="-122"/>
                <a:ea typeface="华文细黑" panose="02010600040101010101" pitchFamily="2" charset="-122"/>
              </a:rPr>
              <a:t>profile </a:t>
            </a:r>
            <a:r>
              <a:rPr lang="zh-CN" altLang="zh-CN" sz="1200" dirty="0">
                <a:latin typeface="华文细黑" panose="02010600040101010101" pitchFamily="2" charset="-122"/>
                <a:ea typeface="华文细黑" panose="02010600040101010101" pitchFamily="2" charset="-122"/>
              </a:rPr>
              <a:t>的</a:t>
            </a:r>
            <a:r>
              <a:rPr lang="en-US" altLang="zh-CN" sz="1200" dirty="0" err="1">
                <a:latin typeface="华文细黑" panose="02010600040101010101" pitchFamily="2" charset="-122"/>
                <a:ea typeface="华文细黑" panose="02010600040101010101" pitchFamily="2" charset="-122"/>
              </a:rPr>
              <a:t>manufacturename</a:t>
            </a:r>
            <a:endParaRPr lang="zh-CN" altLang="en-US" sz="1200" dirty="0">
              <a:latin typeface="华文细黑" panose="02010600040101010101" pitchFamily="2" charset="-122"/>
              <a:ea typeface="华文细黑" panose="02010600040101010101" pitchFamily="2" charset="-122"/>
              <a:sym typeface="Calibri" pitchFamily="34" charset="0"/>
            </a:endParaRPr>
          </a:p>
        </p:txBody>
      </p:sp>
      <p:sp>
        <p:nvSpPr>
          <p:cNvPr id="13" name="文本框 12"/>
          <p:cNvSpPr txBox="1"/>
          <p:nvPr/>
        </p:nvSpPr>
        <p:spPr>
          <a:xfrm>
            <a:off x="4481939" y="881095"/>
            <a:ext cx="4453903" cy="226386"/>
          </a:xfrm>
          <a:prstGeom prst="rect">
            <a:avLst/>
          </a:prstGeom>
          <a:solidFill>
            <a:schemeClr val="bg1"/>
          </a:solidFill>
        </p:spPr>
        <p:txBody>
          <a:bodyPr wrap="square" rtlCol="0">
            <a:noAutofit/>
          </a:bodyPr>
          <a:lstStyle/>
          <a:p>
            <a:pPr marL="336600" indent="-228600" eaLnBrk="0" hangingPunct="0">
              <a:spcBef>
                <a:spcPct val="20000"/>
              </a:spcBef>
              <a:buFont typeface="+mj-ea"/>
              <a:buAutoNum type="circleNumDbPlain" startAt="2"/>
            </a:pPr>
            <a:r>
              <a:rPr lang="zh-CN" altLang="zh-CN" sz="1200" dirty="0">
                <a:latin typeface="华文细黑" panose="02010600040101010101" pitchFamily="2" charset="-122"/>
                <a:ea typeface="华文细黑" panose="02010600040101010101" pitchFamily="2" charset="-122"/>
              </a:rPr>
              <a:t>“配置”</a:t>
            </a:r>
            <a:r>
              <a:rPr lang="en-US" altLang="zh-CN" sz="1200" dirty="0">
                <a:latin typeface="华文细黑" panose="02010600040101010101" pitchFamily="2" charset="-122"/>
                <a:ea typeface="华文细黑" panose="02010600040101010101" pitchFamily="2" charset="-122"/>
              </a:rPr>
              <a:t>---- </a:t>
            </a:r>
            <a:r>
              <a:rPr lang="zh-CN" altLang="zh-CN" sz="1200" dirty="0">
                <a:latin typeface="华文细黑" panose="02010600040101010101" pitchFamily="2" charset="-122"/>
                <a:ea typeface="华文细黑" panose="02010600040101010101" pitchFamily="2" charset="-122"/>
              </a:rPr>
              <a:t>“云网关插件管理”填入公钥对应的签名以后的编解码插件包</a:t>
            </a:r>
            <a:endParaRPr lang="zh-CN" altLang="en-US" sz="1200" dirty="0">
              <a:latin typeface="华文细黑" panose="02010600040101010101" pitchFamily="2" charset="-122"/>
              <a:ea typeface="华文细黑" panose="02010600040101010101" pitchFamily="2" charset="-122"/>
              <a:sym typeface="Calibri" pitchFamily="34" charset="0"/>
            </a:endParaRPr>
          </a:p>
        </p:txBody>
      </p:sp>
      <p:sp>
        <p:nvSpPr>
          <p:cNvPr id="15" name="矩形 14"/>
          <p:cNvSpPr/>
          <p:nvPr/>
        </p:nvSpPr>
        <p:spPr>
          <a:xfrm>
            <a:off x="4653178" y="2859044"/>
            <a:ext cx="4570482" cy="276999"/>
          </a:xfrm>
          <a:prstGeom prst="rect">
            <a:avLst/>
          </a:prstGeom>
        </p:spPr>
        <p:txBody>
          <a:bodyPr wrap="none">
            <a:spAutoFit/>
          </a:bodyPr>
          <a:lstStyle/>
          <a:p>
            <a:pPr marL="228600" lvl="0" indent="-228600">
              <a:buFont typeface="+mj-ea"/>
              <a:buAutoNum type="circleNumDbPlain" startAt="4"/>
            </a:pPr>
            <a:r>
              <a:rPr lang="zh-CN" altLang="zh-CN" sz="1200" dirty="0">
                <a:latin typeface="华文细黑" panose="02010600040101010101" pitchFamily="2" charset="-122"/>
                <a:ea typeface="华文细黑" panose="02010600040101010101" pitchFamily="2" charset="-122"/>
              </a:rPr>
              <a:t>需要更换插件时，点击卸载删除，然后再上传即可右上角上传</a:t>
            </a:r>
          </a:p>
        </p:txBody>
      </p:sp>
      <p:pic>
        <p:nvPicPr>
          <p:cNvPr id="16" name="图片 15"/>
          <p:cNvPicPr/>
          <p:nvPr/>
        </p:nvPicPr>
        <p:blipFill>
          <a:blip r:embed="rId3"/>
          <a:stretch>
            <a:fillRect/>
          </a:stretch>
        </p:blipFill>
        <p:spPr>
          <a:xfrm>
            <a:off x="299962" y="1308799"/>
            <a:ext cx="3984006" cy="1550983"/>
          </a:xfrm>
          <a:prstGeom prst="rect">
            <a:avLst/>
          </a:prstGeom>
        </p:spPr>
      </p:pic>
      <p:pic>
        <p:nvPicPr>
          <p:cNvPr id="17" name="图片 16"/>
          <p:cNvPicPr/>
          <p:nvPr/>
        </p:nvPicPr>
        <p:blipFill>
          <a:blip r:embed="rId4"/>
          <a:stretch>
            <a:fillRect/>
          </a:stretch>
        </p:blipFill>
        <p:spPr>
          <a:xfrm>
            <a:off x="4723193" y="1304108"/>
            <a:ext cx="4230702" cy="1555522"/>
          </a:xfrm>
          <a:prstGeom prst="rect">
            <a:avLst/>
          </a:prstGeom>
        </p:spPr>
      </p:pic>
      <p:pic>
        <p:nvPicPr>
          <p:cNvPr id="18" name="图片 17"/>
          <p:cNvPicPr/>
          <p:nvPr/>
        </p:nvPicPr>
        <p:blipFill>
          <a:blip r:embed="rId5"/>
          <a:stretch>
            <a:fillRect/>
          </a:stretch>
        </p:blipFill>
        <p:spPr>
          <a:xfrm>
            <a:off x="341868" y="3146845"/>
            <a:ext cx="3942100" cy="1556315"/>
          </a:xfrm>
          <a:prstGeom prst="rect">
            <a:avLst/>
          </a:prstGeom>
        </p:spPr>
      </p:pic>
      <p:pic>
        <p:nvPicPr>
          <p:cNvPr id="19" name="图片 18"/>
          <p:cNvPicPr/>
          <p:nvPr/>
        </p:nvPicPr>
        <p:blipFill>
          <a:blip r:embed="rId5"/>
          <a:stretch>
            <a:fillRect/>
          </a:stretch>
        </p:blipFill>
        <p:spPr>
          <a:xfrm>
            <a:off x="4723193" y="3146845"/>
            <a:ext cx="4230702" cy="1556315"/>
          </a:xfrm>
          <a:prstGeom prst="rect">
            <a:avLst/>
          </a:prstGeom>
        </p:spPr>
      </p:pic>
      <p:sp>
        <p:nvSpPr>
          <p:cNvPr id="14" name="矩形 13"/>
          <p:cNvSpPr/>
          <p:nvPr/>
        </p:nvSpPr>
        <p:spPr>
          <a:xfrm>
            <a:off x="264502" y="4718329"/>
            <a:ext cx="8622620" cy="338554"/>
          </a:xfrm>
          <a:prstGeom prst="rect">
            <a:avLst/>
          </a:prstGeom>
        </p:spPr>
        <p:txBody>
          <a:bodyPr wrap="square">
            <a:spAutoFit/>
          </a:bodyPr>
          <a:lstStyle/>
          <a:p>
            <a:pPr algn="ctr"/>
            <a:r>
              <a:rPr lang="zh-CN" altLang="en-US" sz="1600" dirty="0"/>
              <a:t>平台后续支持企业客户通过</a:t>
            </a:r>
            <a:r>
              <a:rPr lang="en-US" altLang="zh-CN" sz="1600" dirty="0"/>
              <a:t>SP Portal</a:t>
            </a:r>
            <a:r>
              <a:rPr lang="zh-CN" altLang="en-US" sz="1600" dirty="0"/>
              <a:t>自主上传编解码插件</a:t>
            </a:r>
          </a:p>
        </p:txBody>
      </p:sp>
    </p:spTree>
    <p:extLst>
      <p:ext uri="{BB962C8B-B14F-4D97-AF65-F5344CB8AC3E}">
        <p14:creationId xmlns:p14="http://schemas.microsoft.com/office/powerpoint/2010/main" val="3765007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9.</a:t>
            </a:r>
            <a:r>
              <a:rPr lang="zh-CN" altLang="en-US" sz="2000" dirty="0">
                <a:solidFill>
                  <a:srgbClr val="C00000"/>
                </a:solidFill>
              </a:rPr>
              <a:t>在开放实验室微信公众号发起测试申请</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9912" y="1347614"/>
            <a:ext cx="2094682" cy="3015157"/>
          </a:xfrm>
          <a:prstGeom prst="rect">
            <a:avLst/>
          </a:prstGeom>
        </p:spPr>
      </p:pic>
      <p:sp>
        <p:nvSpPr>
          <p:cNvPr id="6" name="文本框 5"/>
          <p:cNvSpPr txBox="1"/>
          <p:nvPr/>
        </p:nvSpPr>
        <p:spPr>
          <a:xfrm>
            <a:off x="539552" y="1343303"/>
            <a:ext cx="1878892" cy="2859251"/>
          </a:xfrm>
          <a:prstGeom prst="rect">
            <a:avLst/>
          </a:prstGeom>
          <a:solidFill>
            <a:schemeClr val="bg1">
              <a:lumMod val="95000"/>
            </a:schemeClr>
          </a:solidFill>
          <a:ln w="12700">
            <a:solidFill>
              <a:schemeClr val="bg1">
                <a:lumMod val="95000"/>
              </a:schemeClr>
            </a:solidFill>
            <a:prstDash val="dash"/>
          </a:ln>
        </p:spPr>
        <p:txBody>
          <a:bodyPr/>
          <a:lstStyle/>
          <a:p>
            <a:pPr eaLnBrk="1" hangingPunct="1">
              <a:defRPr/>
            </a:pPr>
            <a:endParaRPr lang="zh-CN" altLang="en-US" dirty="0">
              <a:latin typeface="华文细黑" panose="02010600040101010101" pitchFamily="2" charset="-122"/>
              <a:ea typeface="华文细黑" panose="02010600040101010101" pitchFamily="2" charset="-122"/>
            </a:endParaRPr>
          </a:p>
        </p:txBody>
      </p:sp>
      <p:sp>
        <p:nvSpPr>
          <p:cNvPr id="7" name="右箭头 6"/>
          <p:cNvSpPr/>
          <p:nvPr/>
        </p:nvSpPr>
        <p:spPr bwMode="auto">
          <a:xfrm rot="5400000">
            <a:off x="1273453" y="2107945"/>
            <a:ext cx="413708" cy="189190"/>
          </a:xfrm>
          <a:prstGeom prst="rightArrow">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8" name="矩形 7"/>
          <p:cNvSpPr/>
          <p:nvPr/>
        </p:nvSpPr>
        <p:spPr bwMode="auto">
          <a:xfrm>
            <a:off x="817297" y="1491630"/>
            <a:ext cx="1296144" cy="432048"/>
          </a:xfrm>
          <a:prstGeom prst="rect">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lang="en-US" altLang="zh-CN" sz="1000" b="1" dirty="0">
                <a:solidFill>
                  <a:schemeClr val="bg1"/>
                </a:solidFill>
                <a:latin typeface="Arial" panose="020B0604020202020204" pitchFamily="34" charset="0"/>
                <a:ea typeface="宋体" panose="02010600030101010101" pitchFamily="2" charset="-122"/>
              </a:rPr>
              <a:t>Profile</a:t>
            </a:r>
            <a:r>
              <a:rPr lang="zh-CN" altLang="en-US" sz="1000" b="1" dirty="0">
                <a:solidFill>
                  <a:schemeClr val="bg1"/>
                </a:solidFill>
                <a:latin typeface="Arial" panose="020B0604020202020204" pitchFamily="34" charset="0"/>
                <a:ea typeface="宋体" panose="02010600030101010101" pitchFamily="2" charset="-122"/>
              </a:rPr>
              <a:t>文件、编解码插件、</a:t>
            </a:r>
            <a:r>
              <a:rPr lang="en-US" altLang="zh-CN" sz="1000" b="1" dirty="0">
                <a:solidFill>
                  <a:schemeClr val="bg1"/>
                </a:solidFill>
                <a:latin typeface="Arial" panose="020B0604020202020204" pitchFamily="34" charset="0"/>
                <a:ea typeface="宋体" panose="02010600030101010101" pitchFamily="2" charset="-122"/>
              </a:rPr>
              <a:t>API</a:t>
            </a:r>
            <a:r>
              <a:rPr lang="zh-CN" altLang="en-US" sz="1000" b="1" dirty="0">
                <a:solidFill>
                  <a:schemeClr val="bg1"/>
                </a:solidFill>
                <a:latin typeface="Arial" panose="020B0604020202020204" pitchFamily="34" charset="0"/>
                <a:ea typeface="宋体" panose="02010600030101010101" pitchFamily="2" charset="-122"/>
              </a:rPr>
              <a:t>开发</a:t>
            </a:r>
            <a:endParaRPr kumimoji="0" lang="zh-CN" altLang="en-US" sz="1000" b="1"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
        <p:nvSpPr>
          <p:cNvPr id="9" name="矩形 8"/>
          <p:cNvSpPr/>
          <p:nvPr/>
        </p:nvSpPr>
        <p:spPr bwMode="auto">
          <a:xfrm>
            <a:off x="827584" y="2499742"/>
            <a:ext cx="1296144" cy="432048"/>
          </a:xfrm>
          <a:prstGeom prst="rect">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zh-CN" altLang="en-US" sz="1000" b="1" dirty="0">
                <a:solidFill>
                  <a:schemeClr val="bg1"/>
                </a:solidFill>
                <a:latin typeface="Arial" panose="020B0604020202020204" pitchFamily="34" charset="0"/>
                <a:ea typeface="宋体" panose="02010600030101010101" pitchFamily="2" charset="-122"/>
              </a:rPr>
              <a:t>上传</a:t>
            </a:r>
            <a:r>
              <a:rPr lang="en-US" altLang="zh-CN" sz="1000" b="1" dirty="0">
                <a:solidFill>
                  <a:schemeClr val="bg1"/>
                </a:solidFill>
                <a:latin typeface="Arial" panose="020B0604020202020204" pitchFamily="34" charset="0"/>
                <a:ea typeface="宋体" panose="02010600030101010101" pitchFamily="2" charset="-122"/>
              </a:rPr>
              <a:t>Profile</a:t>
            </a:r>
            <a:r>
              <a:rPr lang="zh-CN" altLang="en-US" sz="1000" b="1" dirty="0">
                <a:solidFill>
                  <a:schemeClr val="bg1"/>
                </a:solidFill>
                <a:latin typeface="Arial" panose="020B0604020202020204" pitchFamily="34" charset="0"/>
                <a:ea typeface="宋体" panose="02010600030101010101" pitchFamily="2" charset="-122"/>
              </a:rPr>
              <a:t>文件、编解码插件</a:t>
            </a:r>
          </a:p>
        </p:txBody>
      </p:sp>
      <p:sp>
        <p:nvSpPr>
          <p:cNvPr id="10" name="右箭头 9"/>
          <p:cNvSpPr/>
          <p:nvPr/>
        </p:nvSpPr>
        <p:spPr bwMode="auto">
          <a:xfrm rot="5400000">
            <a:off x="1273453" y="3134397"/>
            <a:ext cx="413708" cy="189190"/>
          </a:xfrm>
          <a:prstGeom prst="rightArrow">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1" name="矩形 10"/>
          <p:cNvSpPr/>
          <p:nvPr/>
        </p:nvSpPr>
        <p:spPr bwMode="auto">
          <a:xfrm>
            <a:off x="817297" y="3502899"/>
            <a:ext cx="1296144" cy="432048"/>
          </a:xfrm>
          <a:prstGeom prst="rect">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zh-CN" altLang="en-US" sz="1200" b="1" dirty="0">
                <a:solidFill>
                  <a:schemeClr val="bg1"/>
                </a:solidFill>
                <a:latin typeface="Arial" panose="020B0604020202020204" pitchFamily="34" charset="0"/>
                <a:ea typeface="宋体" panose="02010600030101010101" pitchFamily="2" charset="-122"/>
              </a:rPr>
              <a:t>完成集成自测</a:t>
            </a:r>
          </a:p>
        </p:txBody>
      </p:sp>
      <p:sp>
        <p:nvSpPr>
          <p:cNvPr id="12" name="右箭头 11"/>
          <p:cNvSpPr/>
          <p:nvPr/>
        </p:nvSpPr>
        <p:spPr bwMode="auto">
          <a:xfrm>
            <a:off x="2892324" y="2513378"/>
            <a:ext cx="413708" cy="259550"/>
          </a:xfrm>
          <a:prstGeom prst="rightArrow">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a:xfrm>
            <a:off x="374524" y="975956"/>
            <a:ext cx="2217274" cy="276999"/>
          </a:xfrm>
          <a:prstGeom prst="rect">
            <a:avLst/>
          </a:prstGeom>
        </p:spPr>
        <p:txBody>
          <a:bodyPr wrap="none">
            <a:spAutoFit/>
          </a:bodyPr>
          <a:lstStyle/>
          <a:p>
            <a:pPr marL="336600" lvl="0" indent="-228600" eaLnBrk="0" hangingPunct="0">
              <a:spcBef>
                <a:spcPct val="20000"/>
              </a:spcBef>
              <a:buFont typeface="+mj-ea"/>
              <a:buAutoNum type="circleNumDbPlain"/>
            </a:pPr>
            <a:r>
              <a:rPr lang="zh-CN" altLang="en-US" sz="1200" dirty="0">
                <a:latin typeface="华文细黑" panose="02010600040101010101" pitchFamily="2" charset="-122"/>
                <a:ea typeface="华文细黑" panose="02010600040101010101" pitchFamily="2" charset="-122"/>
              </a:rPr>
              <a:t>客户在平台账户完成自测</a:t>
            </a:r>
            <a:endParaRPr lang="zh-CN" altLang="zh-CN" sz="1200" dirty="0">
              <a:latin typeface="华文细黑" panose="02010600040101010101" pitchFamily="2" charset="-122"/>
              <a:ea typeface="华文细黑" panose="02010600040101010101" pitchFamily="2" charset="-122"/>
            </a:endParaRPr>
          </a:p>
        </p:txBody>
      </p:sp>
      <p:sp>
        <p:nvSpPr>
          <p:cNvPr id="14" name="矩形 13"/>
          <p:cNvSpPr/>
          <p:nvPr/>
        </p:nvSpPr>
        <p:spPr>
          <a:xfrm>
            <a:off x="3544541" y="980938"/>
            <a:ext cx="2525050" cy="276999"/>
          </a:xfrm>
          <a:prstGeom prst="rect">
            <a:avLst/>
          </a:prstGeom>
        </p:spPr>
        <p:txBody>
          <a:bodyPr wrap="none">
            <a:spAutoFit/>
          </a:bodyPr>
          <a:lstStyle/>
          <a:p>
            <a:pPr marL="336600" lvl="0" indent="-228600" eaLnBrk="0" hangingPunct="0">
              <a:spcBef>
                <a:spcPct val="20000"/>
              </a:spcBef>
              <a:buFont typeface="+mj-ea"/>
              <a:buAutoNum type="circleNumDbPlain" startAt="2"/>
            </a:pPr>
            <a:r>
              <a:rPr lang="zh-CN" altLang="en-US" sz="1200" dirty="0">
                <a:latin typeface="华文细黑" panose="02010600040101010101" pitchFamily="2" charset="-122"/>
                <a:ea typeface="华文细黑" panose="02010600040101010101" pitchFamily="2" charset="-122"/>
              </a:rPr>
              <a:t>客户登录公众号选择测试申请</a:t>
            </a:r>
            <a:endParaRPr lang="zh-CN" altLang="zh-CN" sz="1200" dirty="0">
              <a:latin typeface="华文细黑" panose="02010600040101010101" pitchFamily="2" charset="-122"/>
              <a:ea typeface="华文细黑" panose="02010600040101010101" pitchFamily="2" charset="-122"/>
            </a:endParaRPr>
          </a:p>
        </p:txBody>
      </p:sp>
      <p:sp>
        <p:nvSpPr>
          <p:cNvPr id="15" name="右箭头 14"/>
          <p:cNvSpPr/>
          <p:nvPr/>
        </p:nvSpPr>
        <p:spPr bwMode="auto">
          <a:xfrm>
            <a:off x="6141620" y="2513378"/>
            <a:ext cx="413708" cy="259550"/>
          </a:xfrm>
          <a:prstGeom prst="rightArrow">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6" name="文本框 15"/>
          <p:cNvSpPr txBox="1"/>
          <p:nvPr/>
        </p:nvSpPr>
        <p:spPr>
          <a:xfrm>
            <a:off x="6660232" y="1333274"/>
            <a:ext cx="1878892" cy="2859251"/>
          </a:xfrm>
          <a:prstGeom prst="rect">
            <a:avLst/>
          </a:prstGeom>
          <a:solidFill>
            <a:schemeClr val="bg1">
              <a:lumMod val="95000"/>
            </a:schemeClr>
          </a:solidFill>
          <a:ln w="12700">
            <a:solidFill>
              <a:schemeClr val="bg1">
                <a:lumMod val="95000"/>
              </a:schemeClr>
            </a:solidFill>
            <a:prstDash val="dash"/>
          </a:ln>
        </p:spPr>
        <p:txBody>
          <a:bodyPr/>
          <a:lstStyle/>
          <a:p>
            <a:pPr eaLnBrk="1" hangingPunct="1">
              <a:defRPr/>
            </a:pPr>
            <a:endParaRPr lang="en-US" altLang="zh-CN" dirty="0">
              <a:latin typeface="华文细黑" panose="02010600040101010101" pitchFamily="2" charset="-122"/>
              <a:ea typeface="华文细黑" panose="02010600040101010101" pitchFamily="2" charset="-122"/>
            </a:endParaRPr>
          </a:p>
          <a:p>
            <a:pPr eaLnBrk="1" hangingPunct="1">
              <a:defRPr/>
            </a:pPr>
            <a:endParaRPr lang="en-US" altLang="zh-CN" dirty="0">
              <a:latin typeface="华文细黑" panose="02010600040101010101" pitchFamily="2" charset="-122"/>
              <a:ea typeface="华文细黑" panose="02010600040101010101" pitchFamily="2" charset="-122"/>
            </a:endParaRPr>
          </a:p>
          <a:p>
            <a:pPr eaLnBrk="1" hangingPunct="1">
              <a:defRPr/>
            </a:pPr>
            <a:endParaRPr lang="en-US" altLang="zh-CN" dirty="0">
              <a:latin typeface="华文细黑" panose="02010600040101010101" pitchFamily="2" charset="-122"/>
              <a:ea typeface="华文细黑" panose="02010600040101010101" pitchFamily="2" charset="-122"/>
            </a:endParaRPr>
          </a:p>
          <a:p>
            <a:pPr eaLnBrk="1" hangingPunct="1">
              <a:defRPr/>
            </a:pPr>
            <a:endParaRPr lang="en-US" altLang="zh-CN" dirty="0">
              <a:latin typeface="华文细黑" panose="02010600040101010101" pitchFamily="2" charset="-122"/>
              <a:ea typeface="华文细黑" panose="02010600040101010101" pitchFamily="2" charset="-122"/>
            </a:endParaRPr>
          </a:p>
          <a:p>
            <a:pPr eaLnBrk="1" hangingPunct="1">
              <a:defRPr/>
            </a:pPr>
            <a:r>
              <a:rPr lang="zh-CN" altLang="en-US" dirty="0">
                <a:latin typeface="华文细黑" panose="02010600040101010101" pitchFamily="2" charset="-122"/>
                <a:ea typeface="华文细黑" panose="02010600040101010101" pitchFamily="2" charset="-122"/>
              </a:rPr>
              <a:t>电信开放实验室测试人员测试</a:t>
            </a:r>
          </a:p>
        </p:txBody>
      </p:sp>
      <p:sp>
        <p:nvSpPr>
          <p:cNvPr id="17" name="矩形 16"/>
          <p:cNvSpPr/>
          <p:nvPr/>
        </p:nvSpPr>
        <p:spPr>
          <a:xfrm>
            <a:off x="6798817" y="980003"/>
            <a:ext cx="1601721" cy="276999"/>
          </a:xfrm>
          <a:prstGeom prst="rect">
            <a:avLst/>
          </a:prstGeom>
        </p:spPr>
        <p:txBody>
          <a:bodyPr wrap="none">
            <a:spAutoFit/>
          </a:bodyPr>
          <a:lstStyle/>
          <a:p>
            <a:pPr marL="336600" lvl="0" indent="-228600" eaLnBrk="0" hangingPunct="0">
              <a:spcBef>
                <a:spcPct val="20000"/>
              </a:spcBef>
              <a:buFont typeface="+mj-ea"/>
              <a:buAutoNum type="circleNumDbPlain" startAt="3"/>
            </a:pPr>
            <a:r>
              <a:rPr lang="zh-CN" altLang="en-US" sz="1200" dirty="0">
                <a:latin typeface="华文细黑" panose="02010600040101010101" pitchFamily="2" charset="-122"/>
                <a:ea typeface="华文细黑" panose="02010600040101010101" pitchFamily="2" charset="-122"/>
              </a:rPr>
              <a:t>开放实验室测试</a:t>
            </a:r>
            <a:endParaRPr lang="zh-CN" altLang="zh-CN" sz="1200" dirty="0">
              <a:latin typeface="华文细黑" panose="02010600040101010101" pitchFamily="2" charset="-122"/>
              <a:ea typeface="华文细黑" panose="02010600040101010101" pitchFamily="2" charset="-122"/>
            </a:endParaRPr>
          </a:p>
        </p:txBody>
      </p:sp>
      <p:sp>
        <p:nvSpPr>
          <p:cNvPr id="2" name="文本框 1"/>
          <p:cNvSpPr txBox="1"/>
          <p:nvPr/>
        </p:nvSpPr>
        <p:spPr>
          <a:xfrm>
            <a:off x="4589645" y="3934947"/>
            <a:ext cx="702435" cy="153498"/>
          </a:xfrm>
          <a:prstGeom prst="rect">
            <a:avLst/>
          </a:prstGeom>
          <a:solidFill>
            <a:schemeClr val="bg1"/>
          </a:solidFill>
          <a:ln>
            <a:solidFill>
              <a:srgbClr val="FF0000"/>
            </a:solidFill>
          </a:ln>
        </p:spPr>
        <p:txBody>
          <a:bodyPr wrap="square" rtlCol="0">
            <a:noAutofit/>
          </a:bodyPr>
          <a:lstStyle/>
          <a:p>
            <a:pPr marR="0" algn="l" defTabSz="914400" rtl="0" eaLnBrk="0" fontAlgn="base" latinLnBrk="0" hangingPunct="0">
              <a:lnSpc>
                <a:spcPct val="100000"/>
              </a:lnSpc>
              <a:spcBef>
                <a:spcPct val="20000"/>
              </a:spcBef>
              <a:spcAft>
                <a:spcPct val="0"/>
              </a:spcAft>
              <a:buClrTx/>
              <a:buSzTx/>
              <a:tabLst/>
            </a:pPr>
            <a:r>
              <a:rPr kumimoji="1" lang="zh-CN" altLang="en-US" sz="600" b="1" dirty="0">
                <a:solidFill>
                  <a:schemeClr val="bg1">
                    <a:lumMod val="50000"/>
                  </a:schemeClr>
                </a:solidFill>
                <a:latin typeface="+mn-lt"/>
                <a:ea typeface="+mn-ea"/>
                <a:cs typeface="微软雅黑" charset="0"/>
                <a:sym typeface="Calibri" pitchFamily="34" charset="0"/>
              </a:rPr>
              <a:t>认证测试申请</a:t>
            </a:r>
          </a:p>
        </p:txBody>
      </p:sp>
      <p:graphicFrame>
        <p:nvGraphicFramePr>
          <p:cNvPr id="4" name="表格 3"/>
          <p:cNvGraphicFramePr>
            <a:graphicFrameLocks noGrp="1"/>
          </p:cNvGraphicFramePr>
          <p:nvPr>
            <p:extLst>
              <p:ext uri="{D42A27DB-BD31-4B8C-83A1-F6EECF244321}">
                <p14:modId xmlns:p14="http://schemas.microsoft.com/office/powerpoint/2010/main" val="4120075157"/>
              </p:ext>
            </p:extLst>
          </p:nvPr>
        </p:nvGraphicFramePr>
        <p:xfrm>
          <a:off x="3801608" y="2773484"/>
          <a:ext cx="2072987" cy="1526456"/>
        </p:xfrm>
        <a:graphic>
          <a:graphicData uri="http://schemas.openxmlformats.org/drawingml/2006/table">
            <a:tbl>
              <a:tblPr>
                <a:tableStyleId>{3C2FFA5D-87B4-456A-9821-1D502468CF0F}</a:tableStyleId>
              </a:tblPr>
              <a:tblGrid>
                <a:gridCol w="380753">
                  <a:extLst>
                    <a:ext uri="{9D8B030D-6E8A-4147-A177-3AD203B41FA5}">
                      <a16:colId xmlns:a16="http://schemas.microsoft.com/office/drawing/2014/main" val="4126232646"/>
                    </a:ext>
                  </a:extLst>
                </a:gridCol>
                <a:gridCol w="465364">
                  <a:extLst>
                    <a:ext uri="{9D8B030D-6E8A-4147-A177-3AD203B41FA5}">
                      <a16:colId xmlns:a16="http://schemas.microsoft.com/office/drawing/2014/main" val="4173875183"/>
                    </a:ext>
                  </a:extLst>
                </a:gridCol>
                <a:gridCol w="549976">
                  <a:extLst>
                    <a:ext uri="{9D8B030D-6E8A-4147-A177-3AD203B41FA5}">
                      <a16:colId xmlns:a16="http://schemas.microsoft.com/office/drawing/2014/main" val="2918569991"/>
                    </a:ext>
                  </a:extLst>
                </a:gridCol>
                <a:gridCol w="676894">
                  <a:extLst>
                    <a:ext uri="{9D8B030D-6E8A-4147-A177-3AD203B41FA5}">
                      <a16:colId xmlns:a16="http://schemas.microsoft.com/office/drawing/2014/main" val="3576173513"/>
                    </a:ext>
                  </a:extLst>
                </a:gridCol>
              </a:tblGrid>
              <a:tr h="381614">
                <a:tc>
                  <a:txBody>
                    <a:bodyPr/>
                    <a:lstStyle/>
                    <a:p>
                      <a:pPr algn="l" fontAlgn="ctr"/>
                      <a:r>
                        <a:rPr lang="zh-CN" altLang="en-US" sz="1000" u="none" strike="noStrike" dirty="0">
                          <a:effectLst/>
                        </a:rPr>
                        <a:t>联盟服务 </a:t>
                      </a: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r>
                        <a:rPr lang="zh-CN" altLang="en-US" sz="1000" u="none" strike="noStrike" dirty="0">
                          <a:effectLst/>
                        </a:rPr>
                        <a:t>申请列表</a:t>
                      </a: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2544000862"/>
                  </a:ext>
                </a:extLst>
              </a:tr>
              <a:tr h="381614">
                <a:tc>
                  <a:txBody>
                    <a:bodyPr/>
                    <a:lstStyle/>
                    <a:p>
                      <a:pPr algn="l" fontAlgn="ct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r>
                        <a:rPr lang="zh-CN" altLang="en-US" sz="1000" u="none" strike="noStrike">
                          <a:effectLst/>
                        </a:rPr>
                        <a:t>实验室服务</a:t>
                      </a: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r>
                        <a:rPr lang="zh-CN" altLang="en-US" sz="1000" u="none" strike="noStrike" dirty="0">
                          <a:effectLst/>
                        </a:rPr>
                        <a:t>基础资源服务</a:t>
                      </a: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1227934657"/>
                  </a:ext>
                </a:extLst>
              </a:tr>
              <a:tr h="381614">
                <a:tc>
                  <a:txBody>
                    <a:bodyPr/>
                    <a:lstStyle/>
                    <a:p>
                      <a:pPr algn="l" fontAlgn="ct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r>
                        <a:rPr lang="zh-CN" altLang="en-US" sz="1000" u="none" strike="noStrike" dirty="0">
                          <a:effectLst/>
                        </a:rPr>
                        <a:t>认证测试服务</a:t>
                      </a:r>
                      <a:endParaRPr lang="zh-CN" altLang="en-US" sz="1000" b="0" i="0" u="none" strike="noStrike" dirty="0">
                        <a:solidFill>
                          <a:srgbClr val="FF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r>
                        <a:rPr lang="zh-CN" altLang="en-US" sz="1000" u="none" strike="noStrike" dirty="0">
                          <a:effectLst/>
                        </a:rPr>
                        <a:t>认证</a:t>
                      </a:r>
                      <a:r>
                        <a:rPr lang="en-US" altLang="zh-CN" sz="1000" u="none" strike="noStrike" dirty="0">
                          <a:effectLst/>
                        </a:rPr>
                        <a:t>-</a:t>
                      </a:r>
                      <a:r>
                        <a:rPr lang="zh-CN" altLang="en-US" sz="1000" u="none" strike="noStrike" dirty="0">
                          <a:effectLst/>
                        </a:rPr>
                        <a:t>联调测试申请</a:t>
                      </a:r>
                      <a:endParaRPr lang="zh-CN" altLang="en-US" sz="1000" b="0" i="0" u="none" strike="noStrike" dirty="0">
                        <a:solidFill>
                          <a:srgbClr val="0070C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3485298797"/>
                  </a:ext>
                </a:extLst>
              </a:tr>
              <a:tr h="381614">
                <a:tc>
                  <a:txBody>
                    <a:bodyPr/>
                    <a:lstStyle/>
                    <a:p>
                      <a:pPr algn="l" fontAlgn="ct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endParaRPr lang="zh-CN" altLang="en-US" sz="10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endParaRPr lang="zh-CN" altLang="en-US" sz="10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l" fontAlgn="ctr"/>
                      <a:r>
                        <a:rPr lang="zh-CN" altLang="en-US" sz="1000" u="none" strike="noStrike" dirty="0">
                          <a:effectLst/>
                        </a:rPr>
                        <a:t>认证</a:t>
                      </a:r>
                      <a:r>
                        <a:rPr lang="en-US" altLang="zh-CN" sz="1000" u="none" strike="noStrike" dirty="0">
                          <a:effectLst/>
                        </a:rPr>
                        <a:t>-</a:t>
                      </a:r>
                      <a:r>
                        <a:rPr lang="zh-CN" altLang="en-US" sz="1000" u="none" strike="noStrike" dirty="0">
                          <a:effectLst/>
                        </a:rPr>
                        <a:t>正式测试申请</a:t>
                      </a:r>
                      <a:endParaRPr lang="zh-CN" altLang="en-US" sz="1000" b="0" i="0" u="none" strike="noStrike" dirty="0">
                        <a:solidFill>
                          <a:srgbClr val="0070C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2912637682"/>
                  </a:ext>
                </a:extLst>
              </a:tr>
            </a:tbl>
          </a:graphicData>
        </a:graphic>
      </p:graphicFrame>
    </p:spTree>
    <p:extLst>
      <p:ext uri="{BB962C8B-B14F-4D97-AF65-F5344CB8AC3E}">
        <p14:creationId xmlns:p14="http://schemas.microsoft.com/office/powerpoint/2010/main" val="1259067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10.</a:t>
            </a:r>
            <a:r>
              <a:rPr lang="zh-CN" altLang="en-US" sz="2000" dirty="0">
                <a:solidFill>
                  <a:srgbClr val="C00000"/>
                </a:solidFill>
              </a:rPr>
              <a:t>反馈测试报告</a:t>
            </a:r>
          </a:p>
        </p:txBody>
      </p:sp>
      <p:sp>
        <p:nvSpPr>
          <p:cNvPr id="5" name="文本框 4"/>
          <p:cNvSpPr txBox="1">
            <a:spLocks noChangeArrowheads="1"/>
          </p:cNvSpPr>
          <p:nvPr/>
        </p:nvSpPr>
        <p:spPr bwMode="auto">
          <a:xfrm>
            <a:off x="351400" y="1131590"/>
            <a:ext cx="2204375" cy="576064"/>
          </a:xfrm>
          <a:prstGeom prst="rect">
            <a:avLst/>
          </a:prstGeom>
          <a:solidFill>
            <a:srgbClr val="99CCFF"/>
          </a:solidFill>
          <a:ln>
            <a:noFill/>
          </a:ln>
          <a:extLst/>
        </p:spPr>
        <p:txBody>
          <a:bodyPr anchor="ctr"/>
          <a:lstStyle>
            <a:lvl1pPr>
              <a:spcBef>
                <a:spcPct val="20000"/>
              </a:spcBef>
              <a:buChar char="•"/>
              <a:defRPr sz="2000" b="1">
                <a:solidFill>
                  <a:schemeClr val="tx1"/>
                </a:solidFill>
                <a:latin typeface="华文细黑" panose="02010600040101010101" pitchFamily="2" charset="-122"/>
                <a:ea typeface="华文细黑" panose="02010600040101010101" pitchFamily="2" charset="-122"/>
              </a:defRPr>
            </a:lvl1pPr>
            <a:lvl2pPr marL="742950" indent="-285750">
              <a:spcBef>
                <a:spcPct val="20000"/>
              </a:spcBef>
              <a:buChar char="–"/>
              <a:defRPr sz="2000">
                <a:solidFill>
                  <a:schemeClr val="tx1"/>
                </a:solidFill>
                <a:latin typeface="华文细黑" panose="02010600040101010101" pitchFamily="2" charset="-122"/>
                <a:ea typeface="华文细黑" panose="02010600040101010101" pitchFamily="2" charset="-122"/>
              </a:defRPr>
            </a:lvl2pPr>
            <a:lvl3pPr marL="11430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3pPr>
            <a:lvl4pPr marL="16002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4pPr>
            <a:lvl5pPr marL="2057400" indent="-228600">
              <a:spcBef>
                <a:spcPct val="20000"/>
              </a:spcBef>
              <a:buChar char="»"/>
              <a:defRPr sz="2000">
                <a:solidFill>
                  <a:schemeClr val="tx1"/>
                </a:solidFill>
                <a:latin typeface="华文细黑" panose="02010600040101010101" pitchFamily="2" charset="-122"/>
                <a:ea typeface="华文细黑" panose="02010600040101010101" pitchFamily="2" charset="-122"/>
              </a:defRPr>
            </a:lvl5pPr>
            <a:lvl6pPr marL="25146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6pPr>
            <a:lvl7pPr marL="29718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7pPr>
            <a:lvl8pPr marL="34290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8pPr>
            <a:lvl9pPr marL="3886200" indent="-228600" eaLnBrk="0" fontAlgn="base" hangingPunct="0">
              <a:spcBef>
                <a:spcPct val="20000"/>
              </a:spcBef>
              <a:spcAft>
                <a:spcPct val="0"/>
              </a:spcAft>
              <a:buChar char="»"/>
              <a:defRPr sz="2000">
                <a:solidFill>
                  <a:schemeClr val="tx1"/>
                </a:solidFill>
                <a:latin typeface="华文细黑" panose="02010600040101010101" pitchFamily="2" charset="-122"/>
                <a:ea typeface="华文细黑" panose="02010600040101010101" pitchFamily="2" charset="-122"/>
              </a:defRPr>
            </a:lvl9pPr>
          </a:lstStyle>
          <a:p>
            <a:pPr algn="ctr" eaLnBrk="1" hangingPunct="1">
              <a:spcBef>
                <a:spcPct val="0"/>
              </a:spcBef>
              <a:buNone/>
            </a:pPr>
            <a:r>
              <a:rPr lang="zh-CN" altLang="en-US" sz="1600" dirty="0">
                <a:solidFill>
                  <a:schemeClr val="bg1"/>
                </a:solidFill>
                <a:latin typeface="微软雅黑" panose="020B0503020204020204" pitchFamily="34" charset="-122"/>
                <a:ea typeface="微软雅黑" panose="020B0503020204020204" pitchFamily="34" charset="-122"/>
              </a:rPr>
              <a:t>物联网开放实验室</a:t>
            </a:r>
          </a:p>
        </p:txBody>
      </p:sp>
      <p:sp>
        <p:nvSpPr>
          <p:cNvPr id="13" name="矩形 12"/>
          <p:cNvSpPr/>
          <p:nvPr/>
        </p:nvSpPr>
        <p:spPr bwMode="auto">
          <a:xfrm>
            <a:off x="351400" y="1788331"/>
            <a:ext cx="2204375" cy="2223579"/>
          </a:xfrm>
          <a:prstGeom prst="rect">
            <a:avLst/>
          </a:prstGeom>
          <a:solidFill>
            <a:schemeClr val="bg1"/>
          </a:solidFill>
          <a:ln w="9525" cap="flat" cmpd="sng" algn="ctr">
            <a:solidFill>
              <a:schemeClr val="bg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R="0" defTabSz="914400" rtl="0" eaLnBrk="1" fontAlgn="base" latinLnBrk="0" hangingPunct="1">
              <a:lnSpc>
                <a:spcPct val="150000"/>
              </a:lnSpc>
              <a:spcBef>
                <a:spcPct val="0"/>
              </a:spcBef>
              <a:spcAft>
                <a:spcPct val="0"/>
              </a:spcAft>
              <a:buClrTx/>
              <a:buSzTx/>
              <a:tabLst/>
            </a:pPr>
            <a:endParaRPr kumimoji="0" lang="en-US" sz="1200" b="0" i="0" u="none" strike="noStrike" cap="none" normalizeH="0" baseline="0" dirty="0">
              <a:ln>
                <a:noFill/>
              </a:ln>
              <a:effectLst/>
              <a:latin typeface="微软雅黑" panose="020B0503020204020204" pitchFamily="34" charset="-122"/>
              <a:ea typeface="微软雅黑" panose="020B0503020204020204" pitchFamily="34" charset="-122"/>
            </a:endParaRPr>
          </a:p>
        </p:txBody>
      </p:sp>
      <p:sp>
        <p:nvSpPr>
          <p:cNvPr id="14" name="右箭头 13"/>
          <p:cNvSpPr/>
          <p:nvPr/>
        </p:nvSpPr>
        <p:spPr bwMode="auto">
          <a:xfrm rot="5400000">
            <a:off x="1211732" y="2616956"/>
            <a:ext cx="413708" cy="189190"/>
          </a:xfrm>
          <a:prstGeom prst="rightArrow">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5" name="矩形 14"/>
          <p:cNvSpPr/>
          <p:nvPr/>
        </p:nvSpPr>
        <p:spPr bwMode="auto">
          <a:xfrm>
            <a:off x="755576" y="2000641"/>
            <a:ext cx="1296144" cy="413708"/>
          </a:xfrm>
          <a:prstGeom prst="rect">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lang="zh-CN" altLang="en-US" sz="1600" b="1" dirty="0">
                <a:solidFill>
                  <a:schemeClr val="bg1"/>
                </a:solidFill>
                <a:latin typeface="Arial" panose="020B0604020202020204" pitchFamily="34" charset="0"/>
                <a:ea typeface="宋体" panose="02010600030101010101" pitchFamily="2" charset="-122"/>
              </a:rPr>
              <a:t>接入</a:t>
            </a:r>
            <a:r>
              <a:rPr kumimoji="0" lang="zh-CN" altLang="en-US" sz="1600" b="1" i="0" u="none" strike="noStrike" cap="none" normalizeH="0" baseline="0" dirty="0">
                <a:ln>
                  <a:noFill/>
                </a:ln>
                <a:solidFill>
                  <a:schemeClr val="bg1"/>
                </a:solidFill>
                <a:effectLst/>
                <a:latin typeface="Arial" panose="020B0604020202020204" pitchFamily="34" charset="0"/>
                <a:ea typeface="宋体" panose="02010600030101010101" pitchFamily="2" charset="-122"/>
              </a:rPr>
              <a:t>测试</a:t>
            </a:r>
          </a:p>
        </p:txBody>
      </p:sp>
      <p:sp>
        <p:nvSpPr>
          <p:cNvPr id="16" name="矩形 15"/>
          <p:cNvSpPr/>
          <p:nvPr/>
        </p:nvSpPr>
        <p:spPr bwMode="auto">
          <a:xfrm>
            <a:off x="765863" y="3008753"/>
            <a:ext cx="1296144" cy="432048"/>
          </a:xfrm>
          <a:prstGeom prst="rect">
            <a:avLst/>
          </a:prstGeom>
          <a:solidFill>
            <a:srgbClr val="99CCF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zh-CN" altLang="en-US" sz="1600" b="1" dirty="0">
                <a:solidFill>
                  <a:schemeClr val="bg1"/>
                </a:solidFill>
                <a:latin typeface="Arial" panose="020B0604020202020204" pitchFamily="34" charset="0"/>
                <a:ea typeface="宋体" panose="02010600030101010101" pitchFamily="2" charset="-122"/>
              </a:rPr>
              <a:t>测试报告</a:t>
            </a:r>
          </a:p>
        </p:txBody>
      </p:sp>
      <p:cxnSp>
        <p:nvCxnSpPr>
          <p:cNvPr id="17" name="肘形连接符 16"/>
          <p:cNvCxnSpPr/>
          <p:nvPr/>
        </p:nvCxnSpPr>
        <p:spPr bwMode="auto">
          <a:xfrm flipV="1">
            <a:off x="2555775" y="1419622"/>
            <a:ext cx="2664297" cy="792088"/>
          </a:xfrm>
          <a:prstGeom prst="bentConnector3">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肘形连接符 17"/>
          <p:cNvCxnSpPr/>
          <p:nvPr/>
        </p:nvCxnSpPr>
        <p:spPr bwMode="auto">
          <a:xfrm>
            <a:off x="2555774" y="3363194"/>
            <a:ext cx="2736306" cy="648716"/>
          </a:xfrm>
          <a:prstGeom prst="bentConnector3">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矩形 21"/>
          <p:cNvSpPr/>
          <p:nvPr/>
        </p:nvSpPr>
        <p:spPr bwMode="auto">
          <a:xfrm>
            <a:off x="5254148" y="1166487"/>
            <a:ext cx="2486203" cy="413708"/>
          </a:xfrm>
          <a:prstGeom prst="rect">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lang="zh-CN" altLang="en-US" sz="1600" b="1" dirty="0">
                <a:solidFill>
                  <a:schemeClr val="bg1"/>
                </a:solidFill>
                <a:latin typeface="Arial" panose="020B0604020202020204" pitchFamily="34" charset="0"/>
                <a:ea typeface="宋体" panose="02010600030101010101" pitchFamily="2" charset="-122"/>
              </a:rPr>
              <a:t>企业客户</a:t>
            </a:r>
            <a:endParaRPr kumimoji="0" lang="zh-CN" altLang="en-US" sz="1600" b="1"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
        <p:nvSpPr>
          <p:cNvPr id="23" name="矩形 22"/>
          <p:cNvSpPr/>
          <p:nvPr/>
        </p:nvSpPr>
        <p:spPr bwMode="auto">
          <a:xfrm>
            <a:off x="5292080" y="3805056"/>
            <a:ext cx="2486203" cy="413708"/>
          </a:xfrm>
          <a:prstGeom prst="rect">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zh-CN" altLang="en-US" sz="1600" b="1" i="0" u="none" strike="noStrike" cap="none" normalizeH="0" baseline="0" dirty="0">
                <a:ln>
                  <a:noFill/>
                </a:ln>
                <a:solidFill>
                  <a:schemeClr val="bg1"/>
                </a:solidFill>
                <a:effectLst/>
                <a:latin typeface="Arial" panose="020B0604020202020204" pitchFamily="34" charset="0"/>
                <a:ea typeface="宋体" panose="02010600030101010101" pitchFamily="2" charset="-122"/>
              </a:rPr>
              <a:t>物联网分公司</a:t>
            </a:r>
          </a:p>
        </p:txBody>
      </p:sp>
      <p:sp>
        <p:nvSpPr>
          <p:cNvPr id="24" name="矩形 23"/>
          <p:cNvSpPr/>
          <p:nvPr/>
        </p:nvSpPr>
        <p:spPr>
          <a:xfrm>
            <a:off x="5973942" y="1603665"/>
            <a:ext cx="902811" cy="307777"/>
          </a:xfrm>
          <a:prstGeom prst="rect">
            <a:avLst/>
          </a:prstGeom>
        </p:spPr>
        <p:txBody>
          <a:bodyPr wrap="none">
            <a:spAutoFit/>
          </a:bodyPr>
          <a:lstStyle/>
          <a:p>
            <a:pPr algn="ctr"/>
            <a:r>
              <a:rPr lang="zh-CN" altLang="en-US" sz="1400" b="1" dirty="0">
                <a:latin typeface="Arial" panose="020B0604020202020204" pitchFamily="34" charset="0"/>
                <a:ea typeface="宋体" panose="02010600030101010101" pitchFamily="2" charset="-122"/>
              </a:rPr>
              <a:t>测试报告</a:t>
            </a:r>
          </a:p>
        </p:txBody>
      </p:sp>
      <p:sp>
        <p:nvSpPr>
          <p:cNvPr id="25" name="矩形 24"/>
          <p:cNvSpPr/>
          <p:nvPr/>
        </p:nvSpPr>
        <p:spPr>
          <a:xfrm>
            <a:off x="6064316" y="2943854"/>
            <a:ext cx="902811" cy="307777"/>
          </a:xfrm>
          <a:prstGeom prst="rect">
            <a:avLst/>
          </a:prstGeom>
        </p:spPr>
        <p:txBody>
          <a:bodyPr wrap="none">
            <a:spAutoFit/>
          </a:bodyPr>
          <a:lstStyle/>
          <a:p>
            <a:pPr algn="ctr"/>
            <a:r>
              <a:rPr lang="zh-CN" altLang="en-US" sz="1400" b="1" dirty="0">
                <a:latin typeface="Arial" panose="020B0604020202020204" pitchFamily="34" charset="0"/>
                <a:ea typeface="宋体" panose="02010600030101010101" pitchFamily="2" charset="-122"/>
              </a:rPr>
              <a:t>测试报告</a:t>
            </a:r>
          </a:p>
        </p:txBody>
      </p:sp>
      <p:sp>
        <p:nvSpPr>
          <p:cNvPr id="26" name="矩形 25"/>
          <p:cNvSpPr/>
          <p:nvPr/>
        </p:nvSpPr>
        <p:spPr>
          <a:xfrm>
            <a:off x="5990052" y="3201112"/>
            <a:ext cx="1101584" cy="307777"/>
          </a:xfrm>
          <a:prstGeom prst="rect">
            <a:avLst/>
          </a:prstGeom>
        </p:spPr>
        <p:txBody>
          <a:bodyPr wrap="none">
            <a:spAutoFit/>
          </a:bodyPr>
          <a:lstStyle/>
          <a:p>
            <a:pPr algn="ctr"/>
            <a:r>
              <a:rPr lang="en-US" altLang="zh-CN" sz="1400" b="1" dirty="0">
                <a:latin typeface="Arial" panose="020B0604020202020204" pitchFamily="34" charset="0"/>
                <a:ea typeface="宋体" panose="02010600030101010101" pitchFamily="2" charset="-122"/>
              </a:rPr>
              <a:t>Profile</a:t>
            </a:r>
            <a:r>
              <a:rPr lang="zh-CN" altLang="en-US" sz="1400" b="1" dirty="0">
                <a:latin typeface="Arial" panose="020B0604020202020204" pitchFamily="34" charset="0"/>
                <a:ea typeface="宋体" panose="02010600030101010101" pitchFamily="2" charset="-122"/>
              </a:rPr>
              <a:t>文件</a:t>
            </a:r>
          </a:p>
        </p:txBody>
      </p:sp>
      <p:sp>
        <p:nvSpPr>
          <p:cNvPr id="27" name="矩形 26"/>
          <p:cNvSpPr/>
          <p:nvPr/>
        </p:nvSpPr>
        <p:spPr>
          <a:xfrm>
            <a:off x="5999669" y="3458370"/>
            <a:ext cx="1082348" cy="307777"/>
          </a:xfrm>
          <a:prstGeom prst="rect">
            <a:avLst/>
          </a:prstGeom>
        </p:spPr>
        <p:txBody>
          <a:bodyPr wrap="none">
            <a:spAutoFit/>
          </a:bodyPr>
          <a:lstStyle/>
          <a:p>
            <a:pPr algn="ctr"/>
            <a:r>
              <a:rPr lang="zh-CN" altLang="en-US" sz="1400" b="1" dirty="0">
                <a:latin typeface="Arial" panose="020B0604020202020204" pitchFamily="34" charset="0"/>
                <a:ea typeface="宋体" panose="02010600030101010101" pitchFamily="2" charset="-122"/>
              </a:rPr>
              <a:t>编解码插件</a:t>
            </a:r>
          </a:p>
        </p:txBody>
      </p:sp>
      <p:sp>
        <p:nvSpPr>
          <p:cNvPr id="2" name="文本框 1">
            <a:extLst>
              <a:ext uri="{FF2B5EF4-FFF2-40B4-BE49-F238E27FC236}">
                <a16:creationId xmlns:a16="http://schemas.microsoft.com/office/drawing/2014/main" id="{C4BE76F0-04E6-4AFA-96B9-CD6B6B4901C2}"/>
              </a:ext>
            </a:extLst>
          </p:cNvPr>
          <p:cNvSpPr txBox="1"/>
          <p:nvPr/>
        </p:nvSpPr>
        <p:spPr>
          <a:xfrm>
            <a:off x="4289962" y="1457171"/>
            <a:ext cx="476182" cy="292987"/>
          </a:xfrm>
          <a:prstGeom prst="rect">
            <a:avLst/>
          </a:prstGeom>
          <a:noFill/>
        </p:spPr>
        <p:txBody>
          <a:bodyPr wrap="none" rtlCol="0">
            <a:normAutofit/>
          </a:bodyPr>
          <a:lstStyle/>
          <a:p>
            <a:pPr marR="0" algn="l" defTabSz="914400" rtl="0" eaLnBrk="0" fontAlgn="base" latinLnBrk="0" hangingPunct="0">
              <a:lnSpc>
                <a:spcPct val="100000"/>
              </a:lnSpc>
              <a:spcBef>
                <a:spcPct val="20000"/>
              </a:spcBef>
              <a:spcAft>
                <a:spcPct val="0"/>
              </a:spcAft>
              <a:buClrTx/>
              <a:buSzTx/>
              <a:tabLst/>
            </a:pPr>
            <a:r>
              <a:rPr kumimoji="1" lang="zh-CN" altLang="en-US" sz="1200" dirty="0">
                <a:latin typeface="+mn-lt"/>
                <a:ea typeface="+mn-ea"/>
                <a:cs typeface="微软雅黑" charset="0"/>
                <a:sym typeface="Calibri" pitchFamily="34" charset="0"/>
              </a:rPr>
              <a:t>邮件</a:t>
            </a:r>
            <a:endParaRPr kumimoji="1" lang="zh-CN" altLang="en-US" dirty="0">
              <a:latin typeface="+mn-lt"/>
              <a:ea typeface="+mn-ea"/>
              <a:cs typeface="微软雅黑" charset="0"/>
              <a:sym typeface="Calibri" pitchFamily="34" charset="0"/>
            </a:endParaRPr>
          </a:p>
        </p:txBody>
      </p:sp>
      <p:sp>
        <p:nvSpPr>
          <p:cNvPr id="19" name="文本框 18">
            <a:extLst>
              <a:ext uri="{FF2B5EF4-FFF2-40B4-BE49-F238E27FC236}">
                <a16:creationId xmlns:a16="http://schemas.microsoft.com/office/drawing/2014/main" id="{B2BB16F4-2801-4143-9BA0-E80847853304}"/>
              </a:ext>
            </a:extLst>
          </p:cNvPr>
          <p:cNvSpPr txBox="1"/>
          <p:nvPr/>
        </p:nvSpPr>
        <p:spPr>
          <a:xfrm>
            <a:off x="4139952" y="3475972"/>
            <a:ext cx="878352" cy="433188"/>
          </a:xfrm>
          <a:prstGeom prst="rect">
            <a:avLst/>
          </a:prstGeom>
          <a:noFill/>
        </p:spPr>
        <p:txBody>
          <a:bodyPr wrap="none" rtlCol="0">
            <a:noAutofit/>
          </a:bodyPr>
          <a:lstStyle/>
          <a:p>
            <a:pPr marR="0" algn="ctr" defTabSz="914400" rtl="0" eaLnBrk="0" fontAlgn="base" latinLnBrk="0" hangingPunct="0">
              <a:lnSpc>
                <a:spcPct val="100000"/>
              </a:lnSpc>
              <a:spcBef>
                <a:spcPct val="20000"/>
              </a:spcBef>
              <a:spcAft>
                <a:spcPct val="0"/>
              </a:spcAft>
              <a:buClrTx/>
              <a:buSzTx/>
              <a:tabLst/>
            </a:pPr>
            <a:r>
              <a:rPr kumimoji="1" lang="zh-CN" altLang="en-US" sz="1200" dirty="0">
                <a:latin typeface="+mn-lt"/>
                <a:ea typeface="+mn-ea"/>
                <a:sym typeface="Calibri" pitchFamily="34" charset="0"/>
              </a:rPr>
              <a:t>物联网公司</a:t>
            </a:r>
            <a:endParaRPr kumimoji="1" lang="en-US" altLang="zh-CN" sz="1200" dirty="0">
              <a:latin typeface="+mn-lt"/>
              <a:ea typeface="+mn-ea"/>
              <a:sym typeface="Calibri" pitchFamily="34" charset="0"/>
            </a:endParaRPr>
          </a:p>
          <a:p>
            <a:pPr marR="0" algn="ctr" defTabSz="914400" rtl="0" eaLnBrk="0" fontAlgn="base" latinLnBrk="0" hangingPunct="0">
              <a:lnSpc>
                <a:spcPct val="100000"/>
              </a:lnSpc>
              <a:spcBef>
                <a:spcPct val="20000"/>
              </a:spcBef>
              <a:spcAft>
                <a:spcPct val="0"/>
              </a:spcAft>
              <a:buClrTx/>
              <a:buSzTx/>
              <a:tabLst/>
            </a:pPr>
            <a:r>
              <a:rPr kumimoji="1" lang="zh-CN" altLang="en-US" sz="1200" dirty="0">
                <a:latin typeface="+mn-lt"/>
                <a:ea typeface="+mn-ea"/>
                <a:sym typeface="Calibri" pitchFamily="34" charset="0"/>
              </a:rPr>
              <a:t>生产辅助系统</a:t>
            </a:r>
          </a:p>
        </p:txBody>
      </p:sp>
    </p:spTree>
    <p:extLst>
      <p:ext uri="{BB962C8B-B14F-4D97-AF65-F5344CB8AC3E}">
        <p14:creationId xmlns:p14="http://schemas.microsoft.com/office/powerpoint/2010/main" val="802832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1">
            <a:extLst>
              <a:ext uri="{FF2B5EF4-FFF2-40B4-BE49-F238E27FC236}">
                <a16:creationId xmlns:a16="http://schemas.microsoft.com/office/drawing/2014/main" id="{9502A52A-535F-4BE4-AD43-A5BCA3BFFEAD}"/>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11.</a:t>
            </a:r>
            <a:r>
              <a:rPr lang="zh-CN" altLang="en-US" sz="2000" dirty="0">
                <a:solidFill>
                  <a:srgbClr val="C00000"/>
                </a:solidFill>
              </a:rPr>
              <a:t>在物联网公司生产辅助系统提交生产平台接入申请，并上传测试报告</a:t>
            </a:r>
          </a:p>
        </p:txBody>
      </p:sp>
      <p:sp>
        <p:nvSpPr>
          <p:cNvPr id="5" name="文本框 4"/>
          <p:cNvSpPr txBox="1"/>
          <p:nvPr/>
        </p:nvSpPr>
        <p:spPr>
          <a:xfrm>
            <a:off x="179512" y="699542"/>
            <a:ext cx="8640960" cy="288032"/>
          </a:xfrm>
          <a:prstGeom prst="rect">
            <a:avLst/>
          </a:prstGeom>
          <a:solidFill>
            <a:schemeClr val="accent6">
              <a:lumMod val="20000"/>
              <a:lumOff val="80000"/>
            </a:schemeClr>
          </a:solidFill>
        </p:spPr>
        <p:txBody>
          <a:bodyPr wrap="square" rtlCol="0">
            <a:normAutofit/>
          </a:bodyPr>
          <a:lstStyle/>
          <a:p>
            <a:pPr marR="0" algn="ctr" defTabSz="914400" rtl="0" eaLnBrk="0" fontAlgn="base" latinLnBrk="0" hangingPunct="0">
              <a:lnSpc>
                <a:spcPct val="100000"/>
              </a:lnSpc>
              <a:spcBef>
                <a:spcPct val="20000"/>
              </a:spcBef>
              <a:spcAft>
                <a:spcPct val="0"/>
              </a:spcAft>
              <a:buClrTx/>
              <a:buSzTx/>
              <a:tabLst/>
            </a:pPr>
            <a:r>
              <a:rPr kumimoji="1" lang="zh-CN" altLang="en-US" sz="1200" b="1" dirty="0">
                <a:latin typeface="+mn-lt"/>
                <a:ea typeface="+mn-ea"/>
                <a:cs typeface="微软雅黑" charset="0"/>
                <a:sym typeface="Calibri" pitchFamily="34" charset="0"/>
              </a:rPr>
              <a:t>企业向客户经理提出中国电信物联网开放平台生产环境接入申请，由客户经理在物联网生产辅助系统发起平台接入申请</a:t>
            </a: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014" y="1130946"/>
            <a:ext cx="7524328" cy="3369349"/>
          </a:xfrm>
          <a:prstGeom prst="rect">
            <a:avLst/>
          </a:prstGeom>
        </p:spPr>
      </p:pic>
    </p:spTree>
    <p:extLst>
      <p:ext uri="{BB962C8B-B14F-4D97-AF65-F5344CB8AC3E}">
        <p14:creationId xmlns:p14="http://schemas.microsoft.com/office/powerpoint/2010/main" val="1605481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12.</a:t>
            </a:r>
            <a:r>
              <a:rPr lang="zh-CN" altLang="en-US" sz="2000" dirty="0">
                <a:solidFill>
                  <a:srgbClr val="C00000"/>
                </a:solidFill>
              </a:rPr>
              <a:t>收到生产环境平台账号</a:t>
            </a:r>
          </a:p>
        </p:txBody>
      </p:sp>
      <p:sp>
        <p:nvSpPr>
          <p:cNvPr id="5" name="矩形 4"/>
          <p:cNvSpPr/>
          <p:nvPr/>
        </p:nvSpPr>
        <p:spPr>
          <a:xfrm>
            <a:off x="827584" y="1275606"/>
            <a:ext cx="2667448" cy="2808312"/>
          </a:xfrm>
          <a:prstGeom prst="rect">
            <a:avLst/>
          </a:prstGeom>
          <a:noFill/>
          <a:ln w="19050">
            <a:solidFill>
              <a:schemeClr val="bg1">
                <a:lumMod val="6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1050027" y="2526976"/>
            <a:ext cx="2222562" cy="503558"/>
          </a:xfrm>
          <a:prstGeom prst="rect">
            <a:avLst/>
          </a:prstGeom>
          <a:solidFill>
            <a:schemeClr val="accent6">
              <a:lumMod val="60000"/>
              <a:lumOff val="40000"/>
            </a:schemeClr>
          </a:solidFill>
          <a:ln w="12700" cap="flat" cmpd="sng" algn="ctr">
            <a:gradFill>
              <a:gsLst>
                <a:gs pos="0">
                  <a:srgbClr val="FFFFFF">
                    <a:alpha val="33000"/>
                  </a:srgbClr>
                </a:gs>
                <a:gs pos="50000">
                  <a:srgbClr val="FFFFFF">
                    <a:alpha val="0"/>
                  </a:srgbClr>
                </a:gs>
                <a:gs pos="100000">
                  <a:schemeClr val="accent1">
                    <a:alpha val="41000"/>
                  </a:schemeClr>
                </a:gs>
              </a:gsLst>
              <a:lin ang="5400000" scaled="0"/>
            </a:gra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87103" tIns="87103" rIns="104523" bIns="78404" numCol="1" rtlCol="0" anchor="ctr" anchorCtr="1" compatLnSpc="1">
            <a:prstTxWarp prst="textNoShape">
              <a:avLst/>
            </a:prstTxWarp>
          </a:bodyPr>
          <a:lstStyle/>
          <a:p>
            <a:pPr marL="176647" marR="0" lvl="0" indent="-176647" algn="ctr" defTabSz="710923" rtl="0" eaLnBrk="1" fontAlgn="base" latinLnBrk="0" hangingPunct="1">
              <a:lnSpc>
                <a:spcPct val="90000"/>
              </a:lnSpc>
              <a:spcBef>
                <a:spcPts val="490"/>
              </a:spcBef>
              <a:spcAft>
                <a:spcPct val="0"/>
              </a:spcAft>
              <a:buClr>
                <a:srgbClr val="FFFF99"/>
              </a:buClr>
              <a:buSzPct val="120000"/>
              <a:buFontTx/>
              <a:buNone/>
              <a:tabLst/>
              <a:defRPr/>
            </a:pPr>
            <a:endParaRPr kumimoji="0" lang="zh-CN" altLang="en-US" sz="1400" b="0" i="1"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0" name="TextBox 71"/>
          <p:cNvSpPr txBox="1"/>
          <p:nvPr/>
        </p:nvSpPr>
        <p:spPr>
          <a:xfrm>
            <a:off x="1017276" y="2611183"/>
            <a:ext cx="2288064"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收到生产环境平台账号</a:t>
            </a:r>
            <a:endParaRPr kumimoji="0" lang="en-US" altLang="zh-CN" sz="1400" b="1" i="0" u="none" strike="noStrike" kern="1200" cap="none" spc="0" normalizeH="0" baseline="0" noProof="0" dirty="0">
              <a:ln>
                <a:noFill/>
              </a:ln>
              <a:solidFill>
                <a:schemeClr val="tx1">
                  <a:lumMod val="95000"/>
                  <a:lumOff val="5000"/>
                </a:schemeClr>
              </a:solidFill>
              <a:uLnTx/>
              <a:uFillTx/>
              <a:latin typeface="微软雅黑" panose="020B0503020204020204" pitchFamily="34" charset="-122"/>
              <a:ea typeface="微软雅黑" panose="020B0503020204020204" pitchFamily="34" charset="-122"/>
            </a:endParaRPr>
          </a:p>
        </p:txBody>
      </p:sp>
      <p:sp>
        <p:nvSpPr>
          <p:cNvPr id="15" name="矩形 14"/>
          <p:cNvSpPr/>
          <p:nvPr/>
        </p:nvSpPr>
        <p:spPr bwMode="auto">
          <a:xfrm>
            <a:off x="6221199" y="1923678"/>
            <a:ext cx="1654308" cy="1148485"/>
          </a:xfrm>
          <a:prstGeom prst="rect">
            <a:avLst/>
          </a:prstGeom>
          <a:solidFill>
            <a:schemeClr val="accent6">
              <a:lumMod val="60000"/>
              <a:lumOff val="40000"/>
              <a:alpha val="23922"/>
            </a:schemeClr>
          </a:solidFill>
          <a:ln w="9525" cap="flat" cmpd="sng" algn="ctr">
            <a:noFill/>
            <a:prstDash val="solid"/>
            <a:round/>
            <a:headEnd type="none" w="med" len="med"/>
            <a:tailEnd type="none" w="med" len="med"/>
          </a:ln>
          <a:effectLst/>
          <a:extLst/>
        </p:spPr>
        <p:txBody>
          <a:bodyPr vert="horz" wrap="square" lIns="91440" tIns="144000" rIns="91440" bIns="144000" numCol="1" rtlCol="0" anchor="ctr" anchorCtr="0" compatLnSpc="1">
            <a:prstTxWarp prst="textNoShape">
              <a:avLst/>
            </a:prstTxWarp>
          </a:bodyPr>
          <a:lstStyle/>
          <a:p>
            <a:pPr lvl="0" algn="ctr" defTabSz="483900">
              <a:lnSpc>
                <a:spcPct val="120000"/>
              </a:lnSpc>
              <a:defRPr/>
            </a:pPr>
            <a:r>
              <a:rPr lang="zh-CN" altLang="en-US" sz="1400" b="1" kern="0" spc="-37" dirty="0">
                <a:solidFill>
                  <a:srgbClr val="000000"/>
                </a:solidFill>
                <a:latin typeface="微软雅黑" panose="020B0503020204020204" pitchFamily="34" charset="-122"/>
                <a:ea typeface="微软雅黑" panose="020B0503020204020204" pitchFamily="34" charset="-122"/>
              </a:rPr>
              <a:t>将产品</a:t>
            </a:r>
            <a:r>
              <a:rPr lang="en-US" altLang="zh-CN" sz="1400" b="1" kern="0" spc="-37" dirty="0">
                <a:solidFill>
                  <a:srgbClr val="000000"/>
                </a:solidFill>
                <a:latin typeface="微软雅黑" panose="020B0503020204020204" pitchFamily="34" charset="-122"/>
                <a:ea typeface="微软雅黑" panose="020B0503020204020204" pitchFamily="34" charset="-122"/>
              </a:rPr>
              <a:t>profile</a:t>
            </a:r>
            <a:r>
              <a:rPr lang="zh-CN" altLang="en-US" sz="1400" b="1" kern="0" spc="-37" dirty="0">
                <a:solidFill>
                  <a:srgbClr val="000000"/>
                </a:solidFill>
                <a:latin typeface="微软雅黑" panose="020B0503020204020204" pitchFamily="34" charset="-122"/>
                <a:ea typeface="微软雅黑" panose="020B0503020204020204" pitchFamily="34" charset="-122"/>
              </a:rPr>
              <a:t>、</a:t>
            </a:r>
            <a:r>
              <a:rPr kumimoji="0" lang="zh-CN" altLang="en-US" sz="1400" b="1" i="0" u="none" strike="noStrike" kern="0" cap="none" spc="-37"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编解码插件等加载到开放平台生产环境</a:t>
            </a:r>
            <a:endParaRPr kumimoji="0" lang="en-US" altLang="zh-CN" sz="1400" b="1" i="0" u="none" strike="noStrike" kern="0" cap="none" spc="-37"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7" name="矩形 26"/>
          <p:cNvSpPr/>
          <p:nvPr/>
        </p:nvSpPr>
        <p:spPr bwMode="auto">
          <a:xfrm>
            <a:off x="6221199" y="3131575"/>
            <a:ext cx="1655457" cy="789963"/>
          </a:xfrm>
          <a:prstGeom prst="rect">
            <a:avLst/>
          </a:prstGeom>
          <a:solidFill>
            <a:schemeClr val="accent6">
              <a:lumMod val="60000"/>
              <a:lumOff val="40000"/>
              <a:alpha val="23922"/>
            </a:schemeClr>
          </a:solidFill>
          <a:ln w="9525" cap="flat" cmpd="sng" algn="ctr">
            <a:noFill/>
            <a:prstDash val="solid"/>
            <a:round/>
            <a:headEnd type="none" w="med" len="med"/>
            <a:tailEnd type="none" w="med" len="med"/>
          </a:ln>
          <a:effectLst/>
          <a:extLst/>
        </p:spPr>
        <p:txBody>
          <a:bodyPr vert="horz" wrap="square" lIns="91440" tIns="144000" rIns="91440" bIns="144000" numCol="1" rtlCol="0" anchor="ctr" anchorCtr="0" compatLnSpc="1">
            <a:prstTxWarp prst="textNoShape">
              <a:avLst/>
            </a:prstTxWarp>
          </a:bodyPr>
          <a:lstStyle/>
          <a:p>
            <a:pPr algn="ctr" defTabSz="483900">
              <a:lnSpc>
                <a:spcPct val="120000"/>
              </a:lnSpc>
              <a:defRPr/>
            </a:pPr>
            <a:r>
              <a:rPr lang="zh-CN" altLang="en-US" sz="1400" b="1" kern="0" spc="-37" dirty="0">
                <a:solidFill>
                  <a:srgbClr val="000000"/>
                </a:solidFill>
                <a:latin typeface="微软雅黑" panose="020B0503020204020204" pitchFamily="34" charset="-122"/>
                <a:ea typeface="微软雅黑" panose="020B0503020204020204" pitchFamily="34" charset="-122"/>
              </a:rPr>
              <a:t>开通中国电信物联网开放平台生产环境账号</a:t>
            </a:r>
            <a:endParaRPr lang="en-US" altLang="zh-CN" sz="1400" b="1" kern="0" spc="-37" dirty="0">
              <a:solidFill>
                <a:srgbClr val="00000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835696" y="1920264"/>
            <a:ext cx="792088" cy="432048"/>
          </a:xfrm>
          <a:prstGeom prst="rect">
            <a:avLst/>
          </a:prstGeom>
          <a:solidFill>
            <a:schemeClr val="bg1"/>
          </a:solidFill>
        </p:spPr>
        <p:txBody>
          <a:bodyPr wrap="square" rtlCol="0">
            <a:normAutofit/>
          </a:bodyPr>
          <a:lstStyle/>
          <a:p>
            <a:pPr marR="0" algn="l" defTabSz="914400" rtl="0" eaLnBrk="0" fontAlgn="base" latinLnBrk="0" hangingPunct="0">
              <a:lnSpc>
                <a:spcPct val="100000"/>
              </a:lnSpc>
              <a:spcBef>
                <a:spcPct val="20000"/>
              </a:spcBef>
              <a:spcAft>
                <a:spcPct val="0"/>
              </a:spcAft>
              <a:buClrTx/>
              <a:buSzTx/>
              <a:tabLst/>
            </a:pPr>
            <a:r>
              <a:rPr kumimoji="1" lang="zh-CN" altLang="en-US" sz="2000" b="1" dirty="0">
                <a:solidFill>
                  <a:srgbClr val="FF0000"/>
                </a:solidFill>
                <a:latin typeface="+mn-lt"/>
                <a:ea typeface="+mn-ea"/>
                <a:cs typeface="微软雅黑" charset="0"/>
                <a:sym typeface="Calibri" pitchFamily="34" charset="0"/>
              </a:rPr>
              <a:t>客户</a:t>
            </a:r>
          </a:p>
        </p:txBody>
      </p:sp>
      <p:sp>
        <p:nvSpPr>
          <p:cNvPr id="7" name="文本框 6"/>
          <p:cNvSpPr txBox="1"/>
          <p:nvPr/>
        </p:nvSpPr>
        <p:spPr>
          <a:xfrm>
            <a:off x="4003738" y="3235162"/>
            <a:ext cx="1212253" cy="497789"/>
          </a:xfrm>
          <a:prstGeom prst="rect">
            <a:avLst/>
          </a:prstGeom>
          <a:solidFill>
            <a:schemeClr val="bg1"/>
          </a:solidFill>
        </p:spPr>
        <p:txBody>
          <a:bodyPr wrap="square" rtlCol="0">
            <a:normAutofit fontScale="85000" lnSpcReduction="10000"/>
          </a:bodyPr>
          <a:lstStyle/>
          <a:p>
            <a:pPr marR="0" algn="l" defTabSz="914400" rtl="0" eaLnBrk="0" fontAlgn="base" latinLnBrk="0" hangingPunct="0">
              <a:lnSpc>
                <a:spcPct val="100000"/>
              </a:lnSpc>
              <a:spcBef>
                <a:spcPct val="20000"/>
              </a:spcBef>
              <a:spcAft>
                <a:spcPct val="0"/>
              </a:spcAft>
              <a:buClrTx/>
              <a:buSzTx/>
              <a:tabLst/>
            </a:pPr>
            <a:r>
              <a:rPr kumimoji="1" lang="en-US" altLang="zh-CN" sz="2000" b="1" dirty="0">
                <a:solidFill>
                  <a:srgbClr val="FF0000"/>
                </a:solidFill>
                <a:latin typeface="+mn-lt"/>
                <a:ea typeface="+mn-ea"/>
                <a:cs typeface="微软雅黑" charset="0"/>
                <a:sym typeface="Calibri" pitchFamily="34" charset="0"/>
              </a:rPr>
              <a:t>1</a:t>
            </a:r>
            <a:r>
              <a:rPr kumimoji="1" lang="zh-CN" altLang="en-US" sz="2000" b="1" dirty="0">
                <a:solidFill>
                  <a:srgbClr val="FF0000"/>
                </a:solidFill>
                <a:latin typeface="+mn-lt"/>
                <a:ea typeface="+mn-ea"/>
                <a:cs typeface="微软雅黑" charset="0"/>
                <a:sym typeface="Calibri" pitchFamily="34" charset="0"/>
              </a:rPr>
              <a:t>个工作日</a:t>
            </a:r>
          </a:p>
        </p:txBody>
      </p:sp>
      <p:sp>
        <p:nvSpPr>
          <p:cNvPr id="26" name="矩形 25"/>
          <p:cNvSpPr/>
          <p:nvPr/>
        </p:nvSpPr>
        <p:spPr>
          <a:xfrm>
            <a:off x="5710198" y="1275606"/>
            <a:ext cx="2667448" cy="2808312"/>
          </a:xfrm>
          <a:prstGeom prst="rect">
            <a:avLst/>
          </a:prstGeom>
          <a:noFill/>
          <a:ln w="19050">
            <a:solidFill>
              <a:schemeClr val="bg1">
                <a:lumMod val="6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4" name="文本框 13"/>
          <p:cNvSpPr txBox="1"/>
          <p:nvPr/>
        </p:nvSpPr>
        <p:spPr>
          <a:xfrm>
            <a:off x="6300192" y="1491630"/>
            <a:ext cx="1654308" cy="432048"/>
          </a:xfrm>
          <a:prstGeom prst="rect">
            <a:avLst/>
          </a:prstGeom>
          <a:solidFill>
            <a:schemeClr val="bg1"/>
          </a:solidFill>
        </p:spPr>
        <p:txBody>
          <a:bodyPr wrap="square" rtlCol="0">
            <a:noAutofit/>
          </a:bodyPr>
          <a:lstStyle/>
          <a:p>
            <a:pPr marR="0" algn="l" defTabSz="914400" rtl="0" eaLnBrk="0" fontAlgn="base" latinLnBrk="0" hangingPunct="0">
              <a:lnSpc>
                <a:spcPct val="100000"/>
              </a:lnSpc>
              <a:spcBef>
                <a:spcPct val="20000"/>
              </a:spcBef>
              <a:spcAft>
                <a:spcPct val="0"/>
              </a:spcAft>
              <a:buClrTx/>
              <a:buSzTx/>
              <a:tabLst/>
            </a:pPr>
            <a:r>
              <a:rPr kumimoji="1" lang="zh-CN" altLang="en-US" sz="2000" b="1" dirty="0">
                <a:solidFill>
                  <a:srgbClr val="FF0000"/>
                </a:solidFill>
                <a:latin typeface="+mn-lt"/>
                <a:ea typeface="+mn-ea"/>
                <a:cs typeface="微软雅黑" charset="0"/>
                <a:sym typeface="Calibri" pitchFamily="34" charset="0"/>
              </a:rPr>
              <a:t>物联网公司</a:t>
            </a:r>
          </a:p>
        </p:txBody>
      </p:sp>
      <p:sp>
        <p:nvSpPr>
          <p:cNvPr id="18" name="燕尾形箭头 17"/>
          <p:cNvSpPr/>
          <p:nvPr/>
        </p:nvSpPr>
        <p:spPr bwMode="auto">
          <a:xfrm rot="10800000">
            <a:off x="3724373" y="2807860"/>
            <a:ext cx="1693827" cy="323714"/>
          </a:xfrm>
          <a:prstGeom prst="notchedRightArrow">
            <a:avLst/>
          </a:prstGeom>
          <a:solidFill>
            <a:srgbClr val="00B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0" name="文本框 19"/>
          <p:cNvSpPr txBox="1"/>
          <p:nvPr/>
        </p:nvSpPr>
        <p:spPr>
          <a:xfrm>
            <a:off x="3815192" y="2467553"/>
            <a:ext cx="1599264" cy="349187"/>
          </a:xfrm>
          <a:prstGeom prst="rect">
            <a:avLst/>
          </a:prstGeom>
          <a:solidFill>
            <a:schemeClr val="bg1"/>
          </a:solidFill>
        </p:spPr>
        <p:txBody>
          <a:bodyPr wrap="square" rtlCol="0">
            <a:noAutofit/>
          </a:bodyPr>
          <a:lstStyle/>
          <a:p>
            <a:pPr marR="0" algn="ctr" defTabSz="914400" rtl="0" eaLnBrk="0" fontAlgn="base" latinLnBrk="0" hangingPunct="0">
              <a:lnSpc>
                <a:spcPct val="100000"/>
              </a:lnSpc>
              <a:spcBef>
                <a:spcPct val="20000"/>
              </a:spcBef>
              <a:spcAft>
                <a:spcPct val="0"/>
              </a:spcAft>
              <a:buClrTx/>
              <a:buSzTx/>
              <a:tabLst/>
            </a:pPr>
            <a:r>
              <a:rPr kumimoji="1" lang="zh-CN" altLang="en-US" sz="1100" b="1" dirty="0">
                <a:solidFill>
                  <a:srgbClr val="FF0000"/>
                </a:solidFill>
                <a:latin typeface="+mn-lt"/>
                <a:ea typeface="+mn-ea"/>
                <a:cs typeface="微软雅黑" charset="0"/>
                <a:sym typeface="Calibri" pitchFamily="34" charset="0"/>
              </a:rPr>
              <a:t>生产平台账号开通邮件通知</a:t>
            </a:r>
            <a:endParaRPr kumimoji="1" lang="en-US" altLang="zh-CN" sz="1100" b="1" dirty="0">
              <a:solidFill>
                <a:srgbClr val="FF0000"/>
              </a:solidFill>
              <a:latin typeface="+mn-lt"/>
              <a:ea typeface="+mn-ea"/>
              <a:cs typeface="微软雅黑" charset="0"/>
              <a:sym typeface="Calibri" pitchFamily="34" charset="0"/>
            </a:endParaRPr>
          </a:p>
        </p:txBody>
      </p:sp>
    </p:spTree>
    <p:extLst>
      <p:ext uri="{BB962C8B-B14F-4D97-AF65-F5344CB8AC3E}">
        <p14:creationId xmlns:p14="http://schemas.microsoft.com/office/powerpoint/2010/main" val="952830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13.</a:t>
            </a:r>
            <a:r>
              <a:rPr lang="zh-CN" altLang="en-US" sz="2000" dirty="0">
                <a:solidFill>
                  <a:srgbClr val="C00000"/>
                </a:solidFill>
              </a:rPr>
              <a:t>登录并使用生产平台（</a:t>
            </a:r>
            <a:r>
              <a:rPr lang="en-US" altLang="zh-CN" sz="2000" dirty="0">
                <a:solidFill>
                  <a:srgbClr val="C00000"/>
                </a:solidFill>
              </a:rPr>
              <a:t>1/5</a:t>
            </a:r>
            <a:r>
              <a:rPr lang="zh-CN" altLang="en-US" sz="2000" dirty="0">
                <a:solidFill>
                  <a:srgbClr val="C00000"/>
                </a:solidFill>
              </a:rPr>
              <a:t>）</a:t>
            </a:r>
          </a:p>
        </p:txBody>
      </p:sp>
      <p:sp>
        <p:nvSpPr>
          <p:cNvPr id="4" name="文本框 3"/>
          <p:cNvSpPr txBox="1"/>
          <p:nvPr/>
        </p:nvSpPr>
        <p:spPr>
          <a:xfrm>
            <a:off x="2627784" y="805281"/>
            <a:ext cx="3499282" cy="504056"/>
          </a:xfrm>
          <a:prstGeom prst="rect">
            <a:avLst/>
          </a:prstGeom>
          <a:solidFill>
            <a:srgbClr val="FFFF99"/>
          </a:solidFill>
        </p:spPr>
        <p:txBody>
          <a:bodyPr wrap="square" rtlCol="0">
            <a:normAutofit/>
          </a:bodyPr>
          <a:lstStyle/>
          <a:p>
            <a:pPr marR="0" algn="l" defTabSz="914400" rtl="0" eaLnBrk="0" fontAlgn="base" latinLnBrk="0" hangingPunct="0">
              <a:lnSpc>
                <a:spcPct val="100000"/>
              </a:lnSpc>
              <a:spcBef>
                <a:spcPct val="20000"/>
              </a:spcBef>
              <a:spcAft>
                <a:spcPct val="0"/>
              </a:spcAft>
              <a:buClrTx/>
              <a:buSzTx/>
              <a:tabLst/>
            </a:pPr>
            <a:r>
              <a:rPr kumimoji="1" lang="zh-CN" altLang="en-US" sz="2000" b="1" dirty="0">
                <a:latin typeface="+mn-lt"/>
                <a:ea typeface="+mn-ea"/>
                <a:cs typeface="微软雅黑" charset="0"/>
                <a:sym typeface="Calibri" pitchFamily="34" charset="0"/>
              </a:rPr>
              <a:t>新用户首次登录需要修改密码</a:t>
            </a:r>
          </a:p>
        </p:txBody>
      </p:sp>
      <p:sp>
        <p:nvSpPr>
          <p:cNvPr id="9" name="文本框 8"/>
          <p:cNvSpPr txBox="1"/>
          <p:nvPr/>
        </p:nvSpPr>
        <p:spPr>
          <a:xfrm>
            <a:off x="3755033" y="1692834"/>
            <a:ext cx="936104" cy="247831"/>
          </a:xfrm>
          <a:prstGeom prst="rect">
            <a:avLst/>
          </a:prstGeom>
          <a:noFill/>
        </p:spPr>
        <p:txBody>
          <a:bodyPr wrap="square" rtlCol="0">
            <a:normAutofit fontScale="47500" lnSpcReduction="20000"/>
          </a:bodyPr>
          <a:lstStyle/>
          <a:p>
            <a:pPr marR="0" algn="l" defTabSz="914400" rtl="0" eaLnBrk="0" fontAlgn="base" latinLnBrk="0" hangingPunct="0">
              <a:lnSpc>
                <a:spcPct val="100000"/>
              </a:lnSpc>
              <a:spcBef>
                <a:spcPct val="20000"/>
              </a:spcBef>
              <a:spcAft>
                <a:spcPct val="0"/>
              </a:spcAft>
              <a:buClrTx/>
              <a:buSzTx/>
              <a:tabLst/>
            </a:pPr>
            <a:r>
              <a:rPr kumimoji="1" lang="zh-CN" altLang="en-US" sz="2000" b="1" dirty="0">
                <a:solidFill>
                  <a:schemeClr val="bg1"/>
                </a:solidFill>
                <a:latin typeface="+mn-lt"/>
                <a:ea typeface="+mn-ea"/>
                <a:cs typeface="微软雅黑" charset="0"/>
                <a:sym typeface="Calibri" pitchFamily="34" charset="0"/>
              </a:rPr>
              <a:t>电信</a:t>
            </a:r>
            <a:r>
              <a:rPr kumimoji="1" lang="en-US" altLang="zh-CN" sz="2000" b="1" dirty="0">
                <a:solidFill>
                  <a:schemeClr val="bg1"/>
                </a:solidFill>
                <a:latin typeface="+mn-lt"/>
                <a:ea typeface="+mn-ea"/>
                <a:cs typeface="微软雅黑" charset="0"/>
                <a:sym typeface="Calibri" pitchFamily="34" charset="0"/>
              </a:rPr>
              <a:t>IOT</a:t>
            </a:r>
            <a:r>
              <a:rPr kumimoji="1" lang="zh-CN" altLang="en-US" sz="2000" b="1" dirty="0">
                <a:solidFill>
                  <a:schemeClr val="bg1"/>
                </a:solidFill>
                <a:latin typeface="+mn-lt"/>
                <a:ea typeface="+mn-ea"/>
                <a:cs typeface="微软雅黑" charset="0"/>
                <a:sym typeface="Calibri" pitchFamily="34" charset="0"/>
              </a:rPr>
              <a:t>平台</a:t>
            </a:r>
          </a:p>
        </p:txBody>
      </p:sp>
      <p:grpSp>
        <p:nvGrpSpPr>
          <p:cNvPr id="2" name="组合 1">
            <a:extLst>
              <a:ext uri="{FF2B5EF4-FFF2-40B4-BE49-F238E27FC236}">
                <a16:creationId xmlns:a16="http://schemas.microsoft.com/office/drawing/2014/main" id="{E70F72FC-06A5-4610-B6E4-3D37451BB056}"/>
              </a:ext>
            </a:extLst>
          </p:cNvPr>
          <p:cNvGrpSpPr/>
          <p:nvPr/>
        </p:nvGrpSpPr>
        <p:grpSpPr>
          <a:xfrm>
            <a:off x="521147" y="1598830"/>
            <a:ext cx="3906838" cy="2387333"/>
            <a:chOff x="521147" y="1598830"/>
            <a:chExt cx="3906838" cy="2387333"/>
          </a:xfrm>
        </p:grpSpPr>
        <p:pic>
          <p:nvPicPr>
            <p:cNvPr id="6" name="图片 5">
              <a:extLst>
                <a:ext uri="{FF2B5EF4-FFF2-40B4-BE49-F238E27FC236}">
                  <a16:creationId xmlns:a16="http://schemas.microsoft.com/office/drawing/2014/main" id="{7C2BE391-0987-4397-B521-B41D76A519FA}"/>
                </a:ext>
              </a:extLst>
            </p:cNvPr>
            <p:cNvPicPr>
              <a:picLocks noChangeAspect="1"/>
            </p:cNvPicPr>
            <p:nvPr/>
          </p:nvPicPr>
          <p:blipFill rotWithShape="1">
            <a:blip r:embed="rId3"/>
            <a:srcRect l="27267" t="21895" r="12921" b="17092"/>
            <a:stretch/>
          </p:blipFill>
          <p:spPr>
            <a:xfrm>
              <a:off x="521147" y="1598830"/>
              <a:ext cx="3906838" cy="2387333"/>
            </a:xfrm>
            <a:prstGeom prst="rect">
              <a:avLst/>
            </a:prstGeom>
          </p:spPr>
        </p:pic>
        <p:sp>
          <p:nvSpPr>
            <p:cNvPr id="7" name="文本框 6">
              <a:extLst>
                <a:ext uri="{FF2B5EF4-FFF2-40B4-BE49-F238E27FC236}">
                  <a16:creationId xmlns:a16="http://schemas.microsoft.com/office/drawing/2014/main" id="{1815BB3B-0E9A-4634-9228-2C2E016DE0E0}"/>
                </a:ext>
              </a:extLst>
            </p:cNvPr>
            <p:cNvSpPr txBox="1"/>
            <p:nvPr/>
          </p:nvSpPr>
          <p:spPr>
            <a:xfrm>
              <a:off x="1794823" y="2635503"/>
              <a:ext cx="1199057" cy="200055"/>
            </a:xfrm>
            <a:prstGeom prst="rect">
              <a:avLst/>
            </a:prstGeom>
            <a:solidFill>
              <a:schemeClr val="bg1">
                <a:lumMod val="65000"/>
              </a:schemeClr>
            </a:solidFill>
          </p:spPr>
          <p:txBody>
            <a:bodyPr wrap="square" rtlCol="0">
              <a:spAutoFit/>
            </a:bodyPr>
            <a:lstStyle/>
            <a:p>
              <a:r>
                <a:rPr lang="zh-CN" altLang="en-US" sz="700" b="1" dirty="0">
                  <a:solidFill>
                    <a:schemeClr val="bg1"/>
                  </a:solidFill>
                </a:rPr>
                <a:t>中国电信物联网开放平台</a:t>
              </a:r>
            </a:p>
          </p:txBody>
        </p:sp>
      </p:grpSp>
      <p:pic>
        <p:nvPicPr>
          <p:cNvPr id="10" name="图片 9">
            <a:extLst>
              <a:ext uri="{FF2B5EF4-FFF2-40B4-BE49-F238E27FC236}">
                <a16:creationId xmlns:a16="http://schemas.microsoft.com/office/drawing/2014/main" id="{C6451FAA-3AA2-4B09-A82A-22EC66F45E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1" y="1604312"/>
            <a:ext cx="2801839" cy="2415851"/>
          </a:xfrm>
          <a:prstGeom prst="rect">
            <a:avLst/>
          </a:prstGeom>
        </p:spPr>
      </p:pic>
    </p:spTree>
    <p:extLst>
      <p:ext uri="{BB962C8B-B14F-4D97-AF65-F5344CB8AC3E}">
        <p14:creationId xmlns:p14="http://schemas.microsoft.com/office/powerpoint/2010/main" val="1483489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31981" y="156348"/>
            <a:ext cx="8622620" cy="432590"/>
          </a:xfrm>
          <a:prstGeom prst="rect">
            <a:avLst/>
          </a:prstGeom>
        </p:spPr>
        <p:txBody>
          <a:bodyPr/>
          <a:lstStyle/>
          <a:p>
            <a:r>
              <a:rPr lang="en-US" altLang="zh-CN" sz="2000" dirty="0">
                <a:solidFill>
                  <a:srgbClr val="C00000"/>
                </a:solidFill>
              </a:rPr>
              <a:t>13.</a:t>
            </a:r>
            <a:r>
              <a:rPr lang="zh-CN" altLang="en-US" sz="2000" dirty="0">
                <a:solidFill>
                  <a:srgbClr val="C00000"/>
                </a:solidFill>
              </a:rPr>
              <a:t>登录并使用生产平台（</a:t>
            </a:r>
            <a:r>
              <a:rPr lang="en-US" altLang="zh-CN" sz="2000" dirty="0">
                <a:solidFill>
                  <a:srgbClr val="C00000"/>
                </a:solidFill>
              </a:rPr>
              <a:t>2/5</a:t>
            </a:r>
            <a:r>
              <a:rPr lang="zh-CN" altLang="en-US" sz="2000" dirty="0">
                <a:solidFill>
                  <a:srgbClr val="C00000"/>
                </a:solidFill>
              </a:rPr>
              <a:t>）</a:t>
            </a:r>
          </a:p>
        </p:txBody>
      </p:sp>
      <p:pic>
        <p:nvPicPr>
          <p:cNvPr id="9" name="图片 8"/>
          <p:cNvPicPr>
            <a:picLocks noChangeAspect="1"/>
          </p:cNvPicPr>
          <p:nvPr/>
        </p:nvPicPr>
        <p:blipFill rotWithShape="1">
          <a:blip r:embed="rId3"/>
          <a:srcRect l="1944" t="21050" r="2737" b="9684"/>
          <a:stretch/>
        </p:blipFill>
        <p:spPr>
          <a:xfrm>
            <a:off x="331981" y="1121601"/>
            <a:ext cx="8136904" cy="3324362"/>
          </a:xfrm>
          <a:prstGeom prst="rect">
            <a:avLst/>
          </a:prstGeom>
        </p:spPr>
      </p:pic>
      <p:sp>
        <p:nvSpPr>
          <p:cNvPr id="11" name="文本框 10"/>
          <p:cNvSpPr txBox="1"/>
          <p:nvPr/>
        </p:nvSpPr>
        <p:spPr>
          <a:xfrm>
            <a:off x="3779912" y="657699"/>
            <a:ext cx="1224136" cy="360040"/>
          </a:xfrm>
          <a:prstGeom prst="rect">
            <a:avLst/>
          </a:prstGeom>
          <a:solidFill>
            <a:srgbClr val="FFFF99"/>
          </a:solidFill>
        </p:spPr>
        <p:txBody>
          <a:bodyPr wrap="square" rtlCol="0">
            <a:normAutofit fontScale="92500" lnSpcReduction="10000"/>
          </a:bodyPr>
          <a:lstStyle/>
          <a:p>
            <a:pPr marR="0" algn="l" defTabSz="914400" rtl="0" eaLnBrk="0" fontAlgn="base" latinLnBrk="0" hangingPunct="0">
              <a:lnSpc>
                <a:spcPct val="100000"/>
              </a:lnSpc>
              <a:spcBef>
                <a:spcPct val="20000"/>
              </a:spcBef>
              <a:spcAft>
                <a:spcPct val="0"/>
              </a:spcAft>
              <a:buClrTx/>
              <a:buSzTx/>
              <a:tabLst/>
            </a:pPr>
            <a:r>
              <a:rPr kumimoji="1" lang="zh-CN" altLang="en-US" sz="2000" b="1" dirty="0">
                <a:latin typeface="+mn-lt"/>
                <a:ea typeface="+mn-ea"/>
                <a:cs typeface="微软雅黑" charset="0"/>
                <a:sym typeface="Calibri" pitchFamily="34" charset="0"/>
              </a:rPr>
              <a:t>添加应用</a:t>
            </a:r>
          </a:p>
        </p:txBody>
      </p:sp>
    </p:spTree>
    <p:extLst>
      <p:ext uri="{BB962C8B-B14F-4D97-AF65-F5344CB8AC3E}">
        <p14:creationId xmlns:p14="http://schemas.microsoft.com/office/powerpoint/2010/main" val="1799707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518446" y="100978"/>
            <a:ext cx="8622620" cy="432590"/>
          </a:xfrm>
          <a:prstGeom prst="rect">
            <a:avLst/>
          </a:prstGeom>
        </p:spPr>
        <p:txBody>
          <a:bodyPr/>
          <a:lstStyle/>
          <a:p>
            <a:r>
              <a:rPr lang="en-US" altLang="zh-CN" sz="2000" dirty="0">
                <a:solidFill>
                  <a:srgbClr val="C00000"/>
                </a:solidFill>
              </a:rPr>
              <a:t>13.</a:t>
            </a:r>
            <a:r>
              <a:rPr lang="zh-CN" altLang="en-US" sz="2000" dirty="0">
                <a:solidFill>
                  <a:srgbClr val="C00000"/>
                </a:solidFill>
              </a:rPr>
              <a:t>登录并使用生产平台（</a:t>
            </a:r>
            <a:r>
              <a:rPr lang="en-US" altLang="zh-CN" sz="2000" dirty="0">
                <a:solidFill>
                  <a:srgbClr val="C00000"/>
                </a:solidFill>
              </a:rPr>
              <a:t>3/5</a:t>
            </a:r>
            <a:r>
              <a:rPr lang="zh-CN" altLang="en-US" sz="2000" dirty="0">
                <a:solidFill>
                  <a:srgbClr val="C00000"/>
                </a:solidFill>
              </a:rPr>
              <a:t>）</a:t>
            </a:r>
          </a:p>
        </p:txBody>
      </p:sp>
      <p:sp>
        <p:nvSpPr>
          <p:cNvPr id="5" name="文本框 4"/>
          <p:cNvSpPr txBox="1"/>
          <p:nvPr/>
        </p:nvSpPr>
        <p:spPr>
          <a:xfrm>
            <a:off x="3524442" y="652559"/>
            <a:ext cx="2213908" cy="432048"/>
          </a:xfrm>
          <a:prstGeom prst="rect">
            <a:avLst/>
          </a:prstGeom>
          <a:solidFill>
            <a:srgbClr val="FFFF99"/>
          </a:solidFill>
        </p:spPr>
        <p:txBody>
          <a:bodyPr wrap="square" rtlCol="0">
            <a:normAutofit fontScale="92500"/>
          </a:bodyPr>
          <a:lstStyle/>
          <a:p>
            <a:pPr marR="0" algn="l" defTabSz="914400" rtl="0" eaLnBrk="0" fontAlgn="base" latinLnBrk="0" hangingPunct="0">
              <a:lnSpc>
                <a:spcPct val="100000"/>
              </a:lnSpc>
              <a:spcBef>
                <a:spcPct val="20000"/>
              </a:spcBef>
              <a:spcAft>
                <a:spcPct val="0"/>
              </a:spcAft>
              <a:buClrTx/>
              <a:buSzTx/>
              <a:tabLst/>
            </a:pPr>
            <a:r>
              <a:rPr kumimoji="1" lang="zh-CN" altLang="en-US" sz="2000" b="1" dirty="0">
                <a:latin typeface="+mn-lt"/>
                <a:ea typeface="+mn-ea"/>
                <a:cs typeface="微软雅黑" charset="0"/>
                <a:sym typeface="Calibri" pitchFamily="34" charset="0"/>
              </a:rPr>
              <a:t>填写应用必要信息</a:t>
            </a:r>
          </a:p>
        </p:txBody>
      </p:sp>
      <p:pic>
        <p:nvPicPr>
          <p:cNvPr id="6" name="图片 5">
            <a:extLst>
              <a:ext uri="{FF2B5EF4-FFF2-40B4-BE49-F238E27FC236}">
                <a16:creationId xmlns:a16="http://schemas.microsoft.com/office/drawing/2014/main" id="{3F18662D-1702-4C98-9154-58318BAE692A}"/>
              </a:ext>
            </a:extLst>
          </p:cNvPr>
          <p:cNvPicPr>
            <a:picLocks noChangeAspect="1"/>
          </p:cNvPicPr>
          <p:nvPr/>
        </p:nvPicPr>
        <p:blipFill rotWithShape="1">
          <a:blip r:embed="rId3">
            <a:extLst>
              <a:ext uri="{28A0092B-C50C-407E-A947-70E740481C1C}">
                <a14:useLocalDpi xmlns:a14="http://schemas.microsoft.com/office/drawing/2010/main" val="0"/>
              </a:ext>
            </a:extLst>
          </a:blip>
          <a:srcRect l="-2151" t="3299"/>
          <a:stretch/>
        </p:blipFill>
        <p:spPr>
          <a:xfrm>
            <a:off x="2675800" y="1203598"/>
            <a:ext cx="3911191" cy="3670250"/>
          </a:xfrm>
          <a:prstGeom prst="rect">
            <a:avLst/>
          </a:prstGeom>
        </p:spPr>
      </p:pic>
    </p:spTree>
    <p:extLst>
      <p:ext uri="{BB962C8B-B14F-4D97-AF65-F5344CB8AC3E}">
        <p14:creationId xmlns:p14="http://schemas.microsoft.com/office/powerpoint/2010/main" val="3228025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123580"/>
            <a:ext cx="8622620" cy="432590"/>
          </a:xfrm>
          <a:prstGeom prst="rect">
            <a:avLst/>
          </a:prstGeom>
        </p:spPr>
        <p:txBody>
          <a:bodyPr/>
          <a:lstStyle/>
          <a:p>
            <a:r>
              <a:rPr lang="en-US" altLang="zh-CN" sz="2000" dirty="0">
                <a:solidFill>
                  <a:srgbClr val="C00000"/>
                </a:solidFill>
              </a:rPr>
              <a:t>13.</a:t>
            </a:r>
            <a:r>
              <a:rPr lang="zh-CN" altLang="en-US" sz="2000" dirty="0">
                <a:solidFill>
                  <a:srgbClr val="C00000"/>
                </a:solidFill>
              </a:rPr>
              <a:t>登录并使用生产平台（</a:t>
            </a:r>
            <a:r>
              <a:rPr lang="en-US" altLang="zh-CN" sz="2000" dirty="0">
                <a:solidFill>
                  <a:srgbClr val="C00000"/>
                </a:solidFill>
              </a:rPr>
              <a:t>4/5</a:t>
            </a:r>
            <a:r>
              <a:rPr lang="zh-CN" altLang="en-US" sz="2000" dirty="0">
                <a:solidFill>
                  <a:srgbClr val="C00000"/>
                </a:solidFill>
              </a:rPr>
              <a:t>）</a:t>
            </a:r>
          </a:p>
        </p:txBody>
      </p:sp>
      <p:sp>
        <p:nvSpPr>
          <p:cNvPr id="7" name="文本框 6"/>
          <p:cNvSpPr txBox="1"/>
          <p:nvPr/>
        </p:nvSpPr>
        <p:spPr>
          <a:xfrm>
            <a:off x="3286130" y="658356"/>
            <a:ext cx="1872208" cy="358392"/>
          </a:xfrm>
          <a:prstGeom prst="rect">
            <a:avLst/>
          </a:prstGeom>
          <a:solidFill>
            <a:srgbClr val="FFFF99"/>
          </a:solidFill>
        </p:spPr>
        <p:txBody>
          <a:bodyPr wrap="square" rtlCol="0">
            <a:normAutofit fontScale="77500" lnSpcReduction="20000"/>
          </a:bodyPr>
          <a:lstStyle/>
          <a:p>
            <a:pPr marR="0" algn="l" defTabSz="914400" rtl="0" eaLnBrk="0" fontAlgn="base" latinLnBrk="0" hangingPunct="0">
              <a:lnSpc>
                <a:spcPct val="100000"/>
              </a:lnSpc>
              <a:spcBef>
                <a:spcPct val="20000"/>
              </a:spcBef>
              <a:spcAft>
                <a:spcPct val="0"/>
              </a:spcAft>
              <a:buClrTx/>
              <a:buSzTx/>
              <a:tabLst/>
            </a:pPr>
            <a:r>
              <a:rPr kumimoji="1" lang="zh-CN" altLang="en-US" sz="2000" b="1" dirty="0">
                <a:latin typeface="+mn-lt"/>
                <a:ea typeface="+mn-ea"/>
                <a:cs typeface="微软雅黑" charset="0"/>
                <a:sym typeface="Calibri" pitchFamily="34" charset="0"/>
              </a:rPr>
              <a:t>记录应用</a:t>
            </a:r>
            <a:r>
              <a:rPr kumimoji="1" lang="en-US" altLang="zh-CN" sz="2000" b="1" dirty="0">
                <a:latin typeface="+mn-lt"/>
                <a:ea typeface="+mn-ea"/>
                <a:cs typeface="微软雅黑" charset="0"/>
                <a:sym typeface="Calibri" pitchFamily="34" charset="0"/>
              </a:rPr>
              <a:t>ID</a:t>
            </a:r>
            <a:r>
              <a:rPr kumimoji="1" lang="zh-CN" altLang="en-US" sz="2000" b="1" dirty="0">
                <a:latin typeface="+mn-lt"/>
                <a:ea typeface="+mn-ea"/>
                <a:cs typeface="微软雅黑" charset="0"/>
                <a:sym typeface="Calibri" pitchFamily="34" charset="0"/>
              </a:rPr>
              <a:t>和密钥</a:t>
            </a:r>
          </a:p>
        </p:txBody>
      </p:sp>
      <p:pic>
        <p:nvPicPr>
          <p:cNvPr id="5" name="图片 4">
            <a:extLst>
              <a:ext uri="{FF2B5EF4-FFF2-40B4-BE49-F238E27FC236}">
                <a16:creationId xmlns:a16="http://schemas.microsoft.com/office/drawing/2014/main" id="{E0A17302-8663-4169-ABC2-61AE738B6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1118934"/>
            <a:ext cx="3722874" cy="3902723"/>
          </a:xfrm>
          <a:prstGeom prst="rect">
            <a:avLst/>
          </a:prstGeom>
        </p:spPr>
      </p:pic>
    </p:spTree>
    <p:extLst>
      <p:ext uri="{BB962C8B-B14F-4D97-AF65-F5344CB8AC3E}">
        <p14:creationId xmlns:p14="http://schemas.microsoft.com/office/powerpoint/2010/main" val="579219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
            <a:extLst>
              <a:ext uri="{FF2B5EF4-FFF2-40B4-BE49-F238E27FC236}">
                <a16:creationId xmlns:a16="http://schemas.microsoft.com/office/drawing/2014/main" id="{52C4599A-9878-4604-B481-E9F82FD1CE2A}"/>
              </a:ext>
            </a:extLst>
          </p:cNvPr>
          <p:cNvSpPr>
            <a:spLocks noGrp="1"/>
          </p:cNvSpPr>
          <p:nvPr>
            <p:ph type="body" sz="quarter" idx="10"/>
          </p:nvPr>
        </p:nvSpPr>
        <p:spPr>
          <a:xfrm>
            <a:off x="341868" y="92757"/>
            <a:ext cx="8622620" cy="432590"/>
          </a:xfrm>
          <a:prstGeom prst="rect">
            <a:avLst/>
          </a:prstGeom>
        </p:spPr>
        <p:txBody>
          <a:bodyPr/>
          <a:lstStyle/>
          <a:p>
            <a:r>
              <a:rPr lang="en-US" altLang="zh-CN" sz="2000" dirty="0">
                <a:solidFill>
                  <a:srgbClr val="C00000"/>
                </a:solidFill>
              </a:rPr>
              <a:t>13.</a:t>
            </a:r>
            <a:r>
              <a:rPr lang="zh-CN" altLang="en-US" sz="2000" dirty="0">
                <a:solidFill>
                  <a:srgbClr val="C00000"/>
                </a:solidFill>
              </a:rPr>
              <a:t>登录并使用生产平台（</a:t>
            </a:r>
            <a:r>
              <a:rPr lang="en-US" altLang="zh-CN" sz="2000" dirty="0">
                <a:solidFill>
                  <a:srgbClr val="C00000"/>
                </a:solidFill>
              </a:rPr>
              <a:t>5/5</a:t>
            </a:r>
            <a:r>
              <a:rPr lang="zh-CN" altLang="en-US" sz="2000" dirty="0">
                <a:solidFill>
                  <a:srgbClr val="C00000"/>
                </a:solidFill>
              </a:rPr>
              <a:t>）</a:t>
            </a:r>
          </a:p>
        </p:txBody>
      </p:sp>
      <p:sp>
        <p:nvSpPr>
          <p:cNvPr id="7" name="文本框 6"/>
          <p:cNvSpPr txBox="1"/>
          <p:nvPr/>
        </p:nvSpPr>
        <p:spPr>
          <a:xfrm>
            <a:off x="3516281" y="636613"/>
            <a:ext cx="1656184" cy="342526"/>
          </a:xfrm>
          <a:prstGeom prst="rect">
            <a:avLst/>
          </a:prstGeom>
          <a:solidFill>
            <a:srgbClr val="FFFF99"/>
          </a:solidFill>
        </p:spPr>
        <p:txBody>
          <a:bodyPr wrap="square" rtlCol="0">
            <a:normAutofit fontScale="92500" lnSpcReduction="20000"/>
          </a:bodyPr>
          <a:lstStyle/>
          <a:p>
            <a:pPr marR="0" algn="l" defTabSz="914400" rtl="0" eaLnBrk="0" fontAlgn="base" latinLnBrk="0" hangingPunct="0">
              <a:lnSpc>
                <a:spcPct val="100000"/>
              </a:lnSpc>
              <a:spcBef>
                <a:spcPct val="20000"/>
              </a:spcBef>
              <a:spcAft>
                <a:spcPct val="0"/>
              </a:spcAft>
              <a:buClrTx/>
              <a:buSzTx/>
              <a:tabLst/>
            </a:pPr>
            <a:r>
              <a:rPr kumimoji="1" lang="zh-CN" altLang="en-US" sz="2000" b="1" dirty="0">
                <a:latin typeface="+mn-lt"/>
                <a:ea typeface="+mn-ea"/>
                <a:cs typeface="微软雅黑" charset="0"/>
                <a:sym typeface="Calibri" pitchFamily="34" charset="0"/>
              </a:rPr>
              <a:t>应用创建完成</a:t>
            </a:r>
          </a:p>
        </p:txBody>
      </p:sp>
      <p:pic>
        <p:nvPicPr>
          <p:cNvPr id="5" name="图片 4">
            <a:extLst>
              <a:ext uri="{FF2B5EF4-FFF2-40B4-BE49-F238E27FC236}">
                <a16:creationId xmlns:a16="http://schemas.microsoft.com/office/drawing/2014/main" id="{F85876AD-BBFE-421D-AF3B-DEAAB64A8D5B}"/>
              </a:ext>
            </a:extLst>
          </p:cNvPr>
          <p:cNvPicPr>
            <a:picLocks noChangeAspect="1"/>
          </p:cNvPicPr>
          <p:nvPr/>
        </p:nvPicPr>
        <p:blipFill>
          <a:blip r:embed="rId3"/>
          <a:stretch>
            <a:fillRect/>
          </a:stretch>
        </p:blipFill>
        <p:spPr>
          <a:xfrm>
            <a:off x="1691680" y="1090405"/>
            <a:ext cx="5730270" cy="3528392"/>
          </a:xfrm>
          <a:prstGeom prst="rect">
            <a:avLst/>
          </a:prstGeom>
        </p:spPr>
      </p:pic>
    </p:spTree>
    <p:extLst>
      <p:ext uri="{BB962C8B-B14F-4D97-AF65-F5344CB8AC3E}">
        <p14:creationId xmlns:p14="http://schemas.microsoft.com/office/powerpoint/2010/main" val="4234304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341868" y="123580"/>
            <a:ext cx="8622620" cy="432590"/>
          </a:xfrm>
          <a:prstGeom prst="rect">
            <a:avLst/>
          </a:prstGeom>
        </p:spPr>
        <p:txBody>
          <a:bodyPr/>
          <a:lstStyle/>
          <a:p>
            <a:r>
              <a:rPr lang="zh-CN" altLang="en-US" sz="2000" dirty="0">
                <a:solidFill>
                  <a:srgbClr val="C00000"/>
                </a:solidFill>
              </a:rPr>
              <a:t>对接支持联系人</a:t>
            </a:r>
          </a:p>
        </p:txBody>
      </p:sp>
      <p:sp>
        <p:nvSpPr>
          <p:cNvPr id="3" name="文本框 2"/>
          <p:cNvSpPr txBox="1"/>
          <p:nvPr/>
        </p:nvSpPr>
        <p:spPr>
          <a:xfrm>
            <a:off x="1483450" y="915566"/>
            <a:ext cx="5939755" cy="1584176"/>
          </a:xfrm>
          <a:prstGeom prst="rect">
            <a:avLst/>
          </a:prstGeom>
        </p:spPr>
        <p:style>
          <a:lnRef idx="1">
            <a:schemeClr val="accent5"/>
          </a:lnRef>
          <a:fillRef idx="2">
            <a:schemeClr val="accent5"/>
          </a:fillRef>
          <a:effectRef idx="1">
            <a:schemeClr val="accent5"/>
          </a:effectRef>
          <a:fontRef idx="minor">
            <a:schemeClr val="dk1"/>
          </a:fontRef>
        </p:style>
        <p:txBody>
          <a:bodyPr wrap="none" rtlCol="0">
            <a:noAutofit/>
          </a:bodyPr>
          <a:lstStyle/>
          <a:p>
            <a:pPr>
              <a:lnSpc>
                <a:spcPct val="150000"/>
              </a:lnSpc>
            </a:pPr>
            <a:r>
              <a:rPr lang="zh-CN" altLang="en-US" sz="1600" b="1" dirty="0">
                <a:latin typeface="+mn-ea"/>
                <a:ea typeface="+mn-ea"/>
              </a:rPr>
              <a:t>开放平台实验室环境适配</a:t>
            </a:r>
            <a:endParaRPr lang="en-US" altLang="zh-CN" sz="1600" b="1" dirty="0">
              <a:latin typeface="+mn-ea"/>
              <a:ea typeface="+mn-ea"/>
            </a:endParaRPr>
          </a:p>
          <a:p>
            <a:pPr>
              <a:lnSpc>
                <a:spcPct val="150000"/>
              </a:lnSpc>
            </a:pPr>
            <a:r>
              <a:rPr lang="zh-CN" altLang="en-US" sz="1600" b="1" dirty="0">
                <a:latin typeface="+mn-ea"/>
                <a:ea typeface="+mn-ea"/>
              </a:rPr>
              <a:t>接口人：姜杰</a:t>
            </a:r>
            <a:endParaRPr lang="en-US" altLang="zh-CN" sz="1600" b="1" dirty="0">
              <a:latin typeface="+mn-ea"/>
              <a:ea typeface="+mn-ea"/>
            </a:endParaRPr>
          </a:p>
          <a:p>
            <a:pPr>
              <a:lnSpc>
                <a:spcPct val="150000"/>
              </a:lnSpc>
            </a:pPr>
            <a:r>
              <a:rPr lang="zh-CN" altLang="en-US" sz="1600" b="1" dirty="0">
                <a:latin typeface="+mn-ea"/>
                <a:ea typeface="+mn-ea"/>
              </a:rPr>
              <a:t>联系电话：</a:t>
            </a:r>
            <a:r>
              <a:rPr lang="en-US" altLang="zh-CN" sz="1600" b="1" dirty="0">
                <a:latin typeface="+mn-ea"/>
                <a:ea typeface="+mn-ea"/>
              </a:rPr>
              <a:t>18918588622</a:t>
            </a:r>
            <a:r>
              <a:rPr lang="zh-CN" altLang="en-US" sz="1600" b="1" dirty="0">
                <a:latin typeface="+mn-ea"/>
                <a:ea typeface="+mn-ea"/>
              </a:rPr>
              <a:t>、</a:t>
            </a:r>
            <a:r>
              <a:rPr lang="en-US" altLang="zh-CN" sz="1600" b="1" dirty="0">
                <a:latin typeface="+mn-ea"/>
                <a:ea typeface="+mn-ea"/>
              </a:rPr>
              <a:t>021-28970032</a:t>
            </a:r>
          </a:p>
          <a:p>
            <a:pPr>
              <a:lnSpc>
                <a:spcPct val="150000"/>
              </a:lnSpc>
            </a:pPr>
            <a:r>
              <a:rPr lang="zh-CN" altLang="en-US" sz="1600" b="1" dirty="0">
                <a:latin typeface="+mn-ea"/>
                <a:ea typeface="+mn-ea"/>
              </a:rPr>
              <a:t>邮件：</a:t>
            </a:r>
            <a:r>
              <a:rPr lang="en-US" altLang="zh-CN" sz="1600" b="1" dirty="0">
                <a:latin typeface="+mn-ea"/>
                <a:ea typeface="+mn-ea"/>
                <a:hlinkClick r:id="rId3"/>
              </a:rPr>
              <a:t>jiangjie@sttri.com.cn</a:t>
            </a:r>
            <a:endParaRPr lang="en-US" altLang="zh-CN" sz="1600" b="1" dirty="0">
              <a:latin typeface="+mn-ea"/>
              <a:ea typeface="+mn-ea"/>
            </a:endParaRPr>
          </a:p>
          <a:p>
            <a:pPr>
              <a:lnSpc>
                <a:spcPct val="150000"/>
              </a:lnSpc>
            </a:pPr>
            <a:endParaRPr lang="en-US" sz="2000" b="1" dirty="0">
              <a:latin typeface="+mn-ea"/>
            </a:endParaRPr>
          </a:p>
          <a:p>
            <a:pPr>
              <a:lnSpc>
                <a:spcPct val="150000"/>
              </a:lnSpc>
            </a:pPr>
            <a:endParaRPr lang="en-US" sz="2000" dirty="0">
              <a:latin typeface="+mn-ea"/>
              <a:ea typeface="+mn-ea"/>
            </a:endParaRPr>
          </a:p>
        </p:txBody>
      </p:sp>
      <p:sp>
        <p:nvSpPr>
          <p:cNvPr id="4" name="文本框 3">
            <a:extLst>
              <a:ext uri="{FF2B5EF4-FFF2-40B4-BE49-F238E27FC236}">
                <a16:creationId xmlns:a16="http://schemas.microsoft.com/office/drawing/2014/main" id="{DAC4F833-D3DE-44C3-85AC-879926E1D60E}"/>
              </a:ext>
            </a:extLst>
          </p:cNvPr>
          <p:cNvSpPr txBox="1"/>
          <p:nvPr/>
        </p:nvSpPr>
        <p:spPr>
          <a:xfrm>
            <a:off x="1475655" y="2787774"/>
            <a:ext cx="5939755" cy="1584176"/>
          </a:xfrm>
          <a:prstGeom prst="rect">
            <a:avLst/>
          </a:prstGeom>
          <a:solidFill>
            <a:schemeClr val="accent6">
              <a:lumMod val="40000"/>
              <a:lumOff val="60000"/>
            </a:schemeClr>
          </a:solidFill>
          <a:ln>
            <a:solidFill>
              <a:schemeClr val="bg1"/>
            </a:solidFill>
          </a:ln>
        </p:spPr>
        <p:style>
          <a:lnRef idx="1">
            <a:schemeClr val="accent2"/>
          </a:lnRef>
          <a:fillRef idx="2">
            <a:schemeClr val="accent2"/>
          </a:fillRef>
          <a:effectRef idx="1">
            <a:schemeClr val="accent2"/>
          </a:effectRef>
          <a:fontRef idx="minor">
            <a:schemeClr val="dk1"/>
          </a:fontRef>
        </p:style>
        <p:txBody>
          <a:bodyPr wrap="none" rtlCol="0">
            <a:noAutofit/>
          </a:bodyPr>
          <a:lstStyle/>
          <a:p>
            <a:pPr>
              <a:lnSpc>
                <a:spcPct val="150000"/>
              </a:lnSpc>
            </a:pPr>
            <a:r>
              <a:rPr lang="zh-CN" altLang="en-US" sz="1600" b="1" dirty="0">
                <a:latin typeface="+mn-ea"/>
                <a:ea typeface="+mn-ea"/>
              </a:rPr>
              <a:t>开放平台生产环境接入</a:t>
            </a:r>
            <a:endParaRPr lang="en-US" altLang="zh-CN" sz="1600" b="1" dirty="0">
              <a:latin typeface="+mn-ea"/>
              <a:ea typeface="+mn-ea"/>
            </a:endParaRPr>
          </a:p>
          <a:p>
            <a:pPr>
              <a:lnSpc>
                <a:spcPct val="150000"/>
              </a:lnSpc>
            </a:pPr>
            <a:r>
              <a:rPr lang="zh-CN" altLang="en-US" sz="1600" b="1" dirty="0">
                <a:latin typeface="+mn-ea"/>
                <a:ea typeface="+mn-ea"/>
              </a:rPr>
              <a:t>接口人：陈聿东、刘奇峰</a:t>
            </a:r>
            <a:endParaRPr lang="en-US" altLang="zh-CN" sz="1600" b="1" dirty="0">
              <a:latin typeface="+mn-ea"/>
              <a:ea typeface="+mn-ea"/>
            </a:endParaRPr>
          </a:p>
          <a:p>
            <a:pPr>
              <a:lnSpc>
                <a:spcPct val="150000"/>
              </a:lnSpc>
            </a:pPr>
            <a:r>
              <a:rPr lang="zh-CN" altLang="en-US" sz="1600" b="1" dirty="0">
                <a:latin typeface="+mn-ea"/>
                <a:ea typeface="+mn-ea"/>
              </a:rPr>
              <a:t>联系电话：</a:t>
            </a:r>
            <a:r>
              <a:rPr lang="en-US" altLang="zh-CN" sz="1600" b="1" dirty="0"/>
              <a:t>18963609231</a:t>
            </a:r>
            <a:r>
              <a:rPr lang="zh-CN" altLang="en-US" sz="1600" b="1" dirty="0"/>
              <a:t>、</a:t>
            </a:r>
            <a:r>
              <a:rPr lang="en-US" altLang="zh-CN" sz="1600" b="1" dirty="0">
                <a:latin typeface="+mn-ea"/>
                <a:ea typeface="+mn-ea"/>
              </a:rPr>
              <a:t>181121998302</a:t>
            </a:r>
          </a:p>
          <a:p>
            <a:pPr>
              <a:lnSpc>
                <a:spcPct val="150000"/>
              </a:lnSpc>
            </a:pPr>
            <a:r>
              <a:rPr lang="zh-CN" altLang="en-US" sz="1600" b="1" dirty="0">
                <a:latin typeface="+mn-ea"/>
                <a:ea typeface="+mn-ea"/>
              </a:rPr>
              <a:t>邮件：</a:t>
            </a:r>
            <a:r>
              <a:rPr lang="en-US" altLang="zh-CN" sz="1600" b="1" dirty="0"/>
              <a:t> </a:t>
            </a:r>
            <a:r>
              <a:rPr lang="en-US" altLang="zh-CN" sz="1600" b="1" dirty="0">
                <a:hlinkClick r:id="rId4"/>
              </a:rPr>
              <a:t>18963609231@189.cn</a:t>
            </a:r>
            <a:r>
              <a:rPr lang="zh-CN" altLang="en-US" sz="1600" b="1" dirty="0"/>
              <a:t>、</a:t>
            </a:r>
            <a:r>
              <a:rPr lang="en-US" altLang="zh-CN" sz="1600" b="1" dirty="0">
                <a:latin typeface="+mn-ea"/>
              </a:rPr>
              <a:t> </a:t>
            </a:r>
            <a:r>
              <a:rPr lang="en-US" altLang="zh-CN" sz="1600" b="1" dirty="0">
                <a:latin typeface="+mn-ea"/>
                <a:hlinkClick r:id="rId5"/>
              </a:rPr>
              <a:t>181121998302@189.cn</a:t>
            </a:r>
            <a:endParaRPr lang="en-US" altLang="zh-CN" sz="1600" b="1" dirty="0">
              <a:latin typeface="+mn-ea"/>
              <a:ea typeface="+mn-ea"/>
            </a:endParaRPr>
          </a:p>
          <a:p>
            <a:pPr>
              <a:lnSpc>
                <a:spcPct val="150000"/>
              </a:lnSpc>
            </a:pPr>
            <a:endParaRPr lang="en-US" sz="2000" b="1" dirty="0">
              <a:latin typeface="+mn-ea"/>
            </a:endParaRPr>
          </a:p>
          <a:p>
            <a:pPr>
              <a:lnSpc>
                <a:spcPct val="150000"/>
              </a:lnSpc>
            </a:pPr>
            <a:endParaRPr lang="en-US" sz="2000" dirty="0">
              <a:latin typeface="+mn-ea"/>
              <a:ea typeface="+mn-ea"/>
            </a:endParaRPr>
          </a:p>
        </p:txBody>
      </p:sp>
    </p:spTree>
    <p:extLst>
      <p:ext uri="{BB962C8B-B14F-4D97-AF65-F5344CB8AC3E}">
        <p14:creationId xmlns:p14="http://schemas.microsoft.com/office/powerpoint/2010/main" val="3299873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ctrTitle"/>
          </p:nvPr>
        </p:nvSpPr>
        <p:spPr>
          <a:xfrm>
            <a:off x="395536" y="1707654"/>
            <a:ext cx="7772400" cy="1102519"/>
          </a:xfrm>
        </p:spPr>
        <p:txBody>
          <a:bodyPr>
            <a:noAutofit/>
          </a:bodyPr>
          <a:lstStyle/>
          <a:p>
            <a:r>
              <a:rPr lang="zh-CN" altLang="en-US" sz="4400" dirty="0"/>
              <a:t>感谢使用</a:t>
            </a:r>
            <a:br>
              <a:rPr lang="en-US" altLang="zh-CN" sz="4400" dirty="0"/>
            </a:br>
            <a:r>
              <a:rPr lang="zh-CN" altLang="en-US" sz="4400" dirty="0"/>
              <a:t>中国电信物联网开放平台</a:t>
            </a:r>
            <a:endParaRPr lang="en-US" sz="4400" dirty="0"/>
          </a:p>
        </p:txBody>
      </p:sp>
    </p:spTree>
    <p:extLst>
      <p:ext uri="{BB962C8B-B14F-4D97-AF65-F5344CB8AC3E}">
        <p14:creationId xmlns:p14="http://schemas.microsoft.com/office/powerpoint/2010/main" val="1115778229"/>
      </p:ext>
    </p:extLst>
  </p:cSld>
  <p:clrMapOvr>
    <a:masterClrMapping/>
  </p:clrMapOvr>
</p:sld>
</file>

<file path=ppt/theme/theme1.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txDef>
      <a:spPr>
        <a:solidFill>
          <a:srgbClr val="FFFF99"/>
        </a:solidFill>
      </a:spPr>
      <a:bodyPr>
        <a:normAutofit/>
      </a:bodyPr>
      <a:lstStyle>
        <a:defPPr marL="342900" marR="0" indent="-342900" algn="l" defTabSz="914400" rtl="0" eaLnBrk="0" fontAlgn="base" latinLnBrk="0" hangingPunct="0">
          <a:lnSpc>
            <a:spcPct val="100000"/>
          </a:lnSpc>
          <a:spcBef>
            <a:spcPct val="20000"/>
          </a:spcBef>
          <a:spcAft>
            <a:spcPct val="0"/>
          </a:spcAft>
          <a:buClrTx/>
          <a:buSzTx/>
          <a:buFont typeface="Arial" pitchFamily="34" charset="0"/>
          <a:buChar char="•"/>
          <a:tabLst/>
          <a:defRPr kumimoji="1" sz="2000" b="1" dirty="0" smtClean="0">
            <a:latin typeface="+mn-lt"/>
            <a:ea typeface="+mn-ea"/>
            <a:cs typeface="微软雅黑" charset="0"/>
            <a:sym typeface="Calibri"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1055</Words>
  <Application>Microsoft Office PowerPoint</Application>
  <PresentationFormat>全屏显示(16:9)</PresentationFormat>
  <Paragraphs>166</Paragraphs>
  <Slides>21</Slides>
  <Notes>18</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华文细黑</vt:lpstr>
      <vt:lpstr>宋体</vt:lpstr>
      <vt:lpstr>微软雅黑</vt:lpstr>
      <vt:lpstr>Arial</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感谢使用 中国电信物联网开放平台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叶青</dc:creator>
  <cp:lastModifiedBy/>
  <cp:revision>1</cp:revision>
  <dcterms:created xsi:type="dcterms:W3CDTF">2014-06-29T12:20:02Z</dcterms:created>
  <dcterms:modified xsi:type="dcterms:W3CDTF">2017-10-31T01:49:36Z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2015_ms_pID_725343">
    <vt:lpwstr>(2)yFB9ily4WeVtcoa157eojWnHf1ozMUoRSnFAzkMKDWGYI7zNTuVzrHjLZzKjT7wNG368p7bp
86XLxfrUveBngLwPzw8XufoCE2sxkQcfDf7NfjZAbIG7BfDpVnbC4J8z3W0NK14dAzp/ccZT
Be4vNBif4lVdTqy2f0VqK1vfv4jSRAuAXYexBnXhEuXHmsSsOK3pzWb2fj58kM62Xj9CmGSu
0tVPEtzw8WNDxbHlQz</vt:lpwstr>
  </property>
  <property fmtid="{D5CDD505-2E9C-101B-9397-08002B2CF9AE}" pid="3" name="_2015_ms_pID_7253431">
    <vt:lpwstr>EAa45lalmDjG1wPE8tyaVcVfmfW/HtkjGSGQ7lEGINS+mO+8I6mAjD
gfUiW/A6Np0RjjApmtJWiM2e5b9GnEcH2d/QmkoYknQtcNnKsSW/kSPxUmrWBxcs1BnZ8rKg
niNhetjpW6qz4r4VENtP+rKh8tLUUiHLdLIqNipEAQEo22d+vaGNrToRDMLKZUGdbEY=</vt:lpwstr>
  </property>
  <property fmtid="{D5CDD505-2E9C-101B-9397-08002B2CF9AE}" pid="4" name="_readonly">
    <vt:lpwstr/>
  </property>
  <property fmtid="{D5CDD505-2E9C-101B-9397-08002B2CF9AE}" pid="5" name="_change">
    <vt:lpwstr/>
  </property>
  <property fmtid="{D5CDD505-2E9C-101B-9397-08002B2CF9AE}" pid="6" name="_full-control">
    <vt:lpwstr/>
  </property>
  <property fmtid="{D5CDD505-2E9C-101B-9397-08002B2CF9AE}" pid="7" name="sflag">
    <vt:lpwstr>1508119720</vt:lpwstr>
  </property>
</Properties>
</file>